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7" r:id="rId19"/>
    <p:sldId id="278"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294" r:id="rId35"/>
    <p:sldId id="295" r:id="rId36"/>
    <p:sldId id="296" r:id="rId37"/>
    <p:sldId id="298" r:id="rId38"/>
    <p:sldId id="299" r:id="rId39"/>
    <p:sldId id="300"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654" autoAdjust="0"/>
  </p:normalViewPr>
  <p:slideViewPr>
    <p:cSldViewPr>
      <p:cViewPr varScale="1">
        <p:scale>
          <a:sx n="42" d="100"/>
          <a:sy n="42" d="100"/>
        </p:scale>
        <p:origin x="290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A2658-86D2-4D5E-9593-736BA6432E9D}" type="datetimeFigureOut">
              <a:rPr lang="en-US" smtClean="0"/>
              <a:t>11/6/2019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3CD47-239E-4A29-890B-61BDDDC2A0DE}" type="slidenum">
              <a:rPr lang="en-US" smtClean="0"/>
              <a:t>‹#›</a:t>
            </a:fld>
            <a:endParaRPr lang="en-US"/>
          </a:p>
        </p:txBody>
      </p:sp>
    </p:spTree>
    <p:extLst>
      <p:ext uri="{BB962C8B-B14F-4D97-AF65-F5344CB8AC3E}">
        <p14:creationId xmlns:p14="http://schemas.microsoft.com/office/powerpoint/2010/main" val="57144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1</a:t>
            </a:fld>
            <a:endParaRPr lang="en-US"/>
          </a:p>
        </p:txBody>
      </p:sp>
    </p:spTree>
    <p:extLst>
      <p:ext uri="{BB962C8B-B14F-4D97-AF65-F5344CB8AC3E}">
        <p14:creationId xmlns:p14="http://schemas.microsoft.com/office/powerpoint/2010/main" val="67490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smtClean="0"/>
          </a:p>
        </p:txBody>
      </p:sp>
      <p:sp>
        <p:nvSpPr>
          <p:cNvPr id="4" name="Slide Number Placeholder 3"/>
          <p:cNvSpPr>
            <a:spLocks noGrp="1"/>
          </p:cNvSpPr>
          <p:nvPr>
            <p:ph type="sldNum" sz="quarter" idx="10"/>
          </p:nvPr>
        </p:nvSpPr>
        <p:spPr/>
        <p:txBody>
          <a:bodyPr/>
          <a:lstStyle/>
          <a:p>
            <a:fld id="{DCFD1C16-3505-4D52-8B34-8FBF8F73D489}" type="slidenum">
              <a:rPr lang="en-US" smtClean="0"/>
              <a:t>36</a:t>
            </a:fld>
            <a:endParaRPr lang="en-US"/>
          </a:p>
        </p:txBody>
      </p:sp>
    </p:spTree>
    <p:extLst>
      <p:ext uri="{BB962C8B-B14F-4D97-AF65-F5344CB8AC3E}">
        <p14:creationId xmlns:p14="http://schemas.microsoft.com/office/powerpoint/2010/main" val="3467374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37</a:t>
            </a:fld>
            <a:endParaRPr lang="en-US"/>
          </a:p>
        </p:txBody>
      </p:sp>
    </p:spTree>
    <p:extLst>
      <p:ext uri="{BB962C8B-B14F-4D97-AF65-F5344CB8AC3E}">
        <p14:creationId xmlns:p14="http://schemas.microsoft.com/office/powerpoint/2010/main" val="214581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38</a:t>
            </a:fld>
            <a:endParaRPr lang="en-US"/>
          </a:p>
        </p:txBody>
      </p:sp>
    </p:spTree>
    <p:extLst>
      <p:ext uri="{BB962C8B-B14F-4D97-AF65-F5344CB8AC3E}">
        <p14:creationId xmlns:p14="http://schemas.microsoft.com/office/powerpoint/2010/main" val="24320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39</a:t>
            </a:fld>
            <a:endParaRPr lang="en-US"/>
          </a:p>
        </p:txBody>
      </p:sp>
    </p:spTree>
    <p:extLst>
      <p:ext uri="{BB962C8B-B14F-4D97-AF65-F5344CB8AC3E}">
        <p14:creationId xmlns:p14="http://schemas.microsoft.com/office/powerpoint/2010/main" val="1962787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763FA-3580-463C-AA58-4496610D509C}" type="slidenum">
              <a:rPr lang="en-US" smtClean="0"/>
              <a:t>40</a:t>
            </a:fld>
            <a:endParaRPr lang="en-US"/>
          </a:p>
        </p:txBody>
      </p:sp>
    </p:spTree>
    <p:extLst>
      <p:ext uri="{BB962C8B-B14F-4D97-AF65-F5344CB8AC3E}">
        <p14:creationId xmlns:p14="http://schemas.microsoft.com/office/powerpoint/2010/main" val="3254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2</a:t>
            </a:fld>
            <a:endParaRPr lang="en-US"/>
          </a:p>
        </p:txBody>
      </p:sp>
    </p:spTree>
    <p:extLst>
      <p:ext uri="{BB962C8B-B14F-4D97-AF65-F5344CB8AC3E}">
        <p14:creationId xmlns:p14="http://schemas.microsoft.com/office/powerpoint/2010/main" val="168665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3</a:t>
            </a:fld>
            <a:endParaRPr lang="en-US"/>
          </a:p>
        </p:txBody>
      </p:sp>
    </p:spTree>
    <p:extLst>
      <p:ext uri="{BB962C8B-B14F-4D97-AF65-F5344CB8AC3E}">
        <p14:creationId xmlns:p14="http://schemas.microsoft.com/office/powerpoint/2010/main" val="217207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4</a:t>
            </a:fld>
            <a:endParaRPr lang="en-US"/>
          </a:p>
        </p:txBody>
      </p:sp>
    </p:spTree>
    <p:extLst>
      <p:ext uri="{BB962C8B-B14F-4D97-AF65-F5344CB8AC3E}">
        <p14:creationId xmlns:p14="http://schemas.microsoft.com/office/powerpoint/2010/main" val="57044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863CD47-239E-4A29-890B-61BDDDC2A0DE}" type="slidenum">
              <a:rPr lang="en-US" smtClean="0"/>
              <a:t>5</a:t>
            </a:fld>
            <a:endParaRPr lang="en-US"/>
          </a:p>
        </p:txBody>
      </p:sp>
    </p:spTree>
    <p:extLst>
      <p:ext uri="{BB962C8B-B14F-4D97-AF65-F5344CB8AC3E}">
        <p14:creationId xmlns:p14="http://schemas.microsoft.com/office/powerpoint/2010/main" val="175515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3CD47-239E-4A29-890B-61BDDDC2A0DE}" type="slidenum">
              <a:rPr lang="en-US" smtClean="0"/>
              <a:t>6</a:t>
            </a:fld>
            <a:endParaRPr lang="en-US"/>
          </a:p>
        </p:txBody>
      </p:sp>
    </p:spTree>
    <p:extLst>
      <p:ext uri="{BB962C8B-B14F-4D97-AF65-F5344CB8AC3E}">
        <p14:creationId xmlns:p14="http://schemas.microsoft.com/office/powerpoint/2010/main" val="159853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24" indent="-291163">
              <a:defRPr>
                <a:solidFill>
                  <a:schemeClr val="tx1"/>
                </a:solidFill>
                <a:latin typeface="Calibri" pitchFamily="34" charset="0"/>
              </a:defRPr>
            </a:lvl2pPr>
            <a:lvl3pPr marL="1164653" indent="-232930">
              <a:defRPr>
                <a:solidFill>
                  <a:schemeClr val="tx1"/>
                </a:solidFill>
                <a:latin typeface="Calibri" pitchFamily="34" charset="0"/>
              </a:defRPr>
            </a:lvl3pPr>
            <a:lvl4pPr marL="1630514" indent="-232930">
              <a:defRPr>
                <a:solidFill>
                  <a:schemeClr val="tx1"/>
                </a:solidFill>
                <a:latin typeface="Calibri" pitchFamily="34" charset="0"/>
              </a:defRPr>
            </a:lvl4pPr>
            <a:lvl5pPr marL="2096375" indent="-232930">
              <a:defRPr>
                <a:solidFill>
                  <a:schemeClr val="tx1"/>
                </a:solidFill>
                <a:latin typeface="Calibri" pitchFamily="34" charset="0"/>
              </a:defRPr>
            </a:lvl5pPr>
            <a:lvl6pPr marL="2562236" indent="-232930" fontAlgn="base">
              <a:spcBef>
                <a:spcPct val="0"/>
              </a:spcBef>
              <a:spcAft>
                <a:spcPct val="0"/>
              </a:spcAft>
              <a:defRPr>
                <a:solidFill>
                  <a:schemeClr val="tx1"/>
                </a:solidFill>
                <a:latin typeface="Calibri" pitchFamily="34" charset="0"/>
              </a:defRPr>
            </a:lvl6pPr>
            <a:lvl7pPr marL="3028096" indent="-232930" fontAlgn="base">
              <a:spcBef>
                <a:spcPct val="0"/>
              </a:spcBef>
              <a:spcAft>
                <a:spcPct val="0"/>
              </a:spcAft>
              <a:defRPr>
                <a:solidFill>
                  <a:schemeClr val="tx1"/>
                </a:solidFill>
                <a:latin typeface="Calibri" pitchFamily="34" charset="0"/>
              </a:defRPr>
            </a:lvl7pPr>
            <a:lvl8pPr marL="3493957" indent="-232930" fontAlgn="base">
              <a:spcBef>
                <a:spcPct val="0"/>
              </a:spcBef>
              <a:spcAft>
                <a:spcPct val="0"/>
              </a:spcAft>
              <a:defRPr>
                <a:solidFill>
                  <a:schemeClr val="tx1"/>
                </a:solidFill>
                <a:latin typeface="Calibri" pitchFamily="34" charset="0"/>
              </a:defRPr>
            </a:lvl8pPr>
            <a:lvl9pPr marL="3959819" indent="-232930" fontAlgn="base">
              <a:spcBef>
                <a:spcPct val="0"/>
              </a:spcBef>
              <a:spcAft>
                <a:spcPct val="0"/>
              </a:spcAft>
              <a:defRPr>
                <a:solidFill>
                  <a:schemeClr val="tx1"/>
                </a:solidFill>
                <a:latin typeface="Calibri" pitchFamily="34" charset="0"/>
              </a:defRPr>
            </a:lvl9pPr>
          </a:lstStyle>
          <a:p>
            <a:pPr defTabSz="931723" fontAlgn="base">
              <a:spcBef>
                <a:spcPct val="0"/>
              </a:spcBef>
              <a:spcAft>
                <a:spcPct val="0"/>
              </a:spcAft>
              <a:defRPr/>
            </a:pPr>
            <a:fld id="{BC1B1FEB-7F0F-4338-9454-DA5CE4ABD787}" type="slidenum">
              <a:rPr lang="en-US" altLang="en-US">
                <a:solidFill>
                  <a:prstClr val="black"/>
                </a:solidFill>
              </a:rPr>
              <a:pPr defTabSz="931723" fontAlgn="base">
                <a:spcBef>
                  <a:spcPct val="0"/>
                </a:spcBef>
                <a:spcAft>
                  <a:spcPct val="0"/>
                </a:spcAft>
                <a:defRPr/>
              </a:pPr>
              <a:t>25</a:t>
            </a:fld>
            <a:endParaRPr lang="en-US" altLang="en-US" dirty="0">
              <a:solidFill>
                <a:prstClr val="black"/>
              </a:solidFill>
            </a:endParaRPr>
          </a:p>
        </p:txBody>
      </p:sp>
    </p:spTree>
    <p:extLst>
      <p:ext uri="{BB962C8B-B14F-4D97-AF65-F5344CB8AC3E}">
        <p14:creationId xmlns:p14="http://schemas.microsoft.com/office/powerpoint/2010/main" val="25402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D1C16-3505-4D52-8B34-8FBF8F73D489}" type="slidenum">
              <a:rPr lang="en-US" smtClean="0"/>
              <a:t>34</a:t>
            </a:fld>
            <a:endParaRPr lang="en-US"/>
          </a:p>
        </p:txBody>
      </p:sp>
    </p:spTree>
    <p:extLst>
      <p:ext uri="{BB962C8B-B14F-4D97-AF65-F5344CB8AC3E}">
        <p14:creationId xmlns:p14="http://schemas.microsoft.com/office/powerpoint/2010/main" val="339185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D1C16-3505-4D52-8B34-8FBF8F73D489}" type="slidenum">
              <a:rPr lang="en-US" smtClean="0"/>
              <a:t>35</a:t>
            </a:fld>
            <a:endParaRPr lang="en-US"/>
          </a:p>
        </p:txBody>
      </p:sp>
    </p:spTree>
    <p:extLst>
      <p:ext uri="{BB962C8B-B14F-4D97-AF65-F5344CB8AC3E}">
        <p14:creationId xmlns:p14="http://schemas.microsoft.com/office/powerpoint/2010/main" val="2244874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8000" t="-5000" r="-18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152400"/>
            <a:ext cx="3733800" cy="33528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5181600" y="3657600"/>
            <a:ext cx="3733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D2AEF4-7818-4F00-BA3B-31FFE45E674C}"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A05F-BD3E-4FBB-9AA9-DCADAEBA7EB3}" type="slidenum">
              <a:rPr lang="en-US" smtClean="0"/>
              <a:t>‹#›</a:t>
            </a:fld>
            <a:endParaRPr lang="en-US"/>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341" y="4495800"/>
            <a:ext cx="3235804" cy="1136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5814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2AEF4-7818-4F00-BA3B-31FFE45E674C}"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A05F-BD3E-4FBB-9AA9-DCADAEBA7EB3}" type="slidenum">
              <a:rPr lang="en-US" smtClean="0"/>
              <a:t>‹#›</a:t>
            </a:fld>
            <a:endParaRPr lang="en-US"/>
          </a:p>
        </p:txBody>
      </p:sp>
      <p:pic>
        <p:nvPicPr>
          <p:cNvPr id="7" name="Picture 6"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244053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4D2AEF4-7818-4F00-BA3B-31FFE45E674C}"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A05F-BD3E-4FBB-9AA9-DCADAEBA7EB3}" type="slidenum">
              <a:rPr lang="en-US" smtClean="0"/>
              <a:t>‹#›</a:t>
            </a:fld>
            <a:endParaRPr lang="en-US"/>
          </a:p>
        </p:txBody>
      </p:sp>
      <p:pic>
        <p:nvPicPr>
          <p:cNvPr id="7" name="Picture 6"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158286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2AEF4-7818-4F00-BA3B-31FFE45E674C}"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A05F-BD3E-4FBB-9AA9-DCADAEBA7EB3}" type="slidenum">
              <a:rPr lang="en-US" smtClean="0"/>
              <a:t>‹#›</a:t>
            </a:fld>
            <a:endParaRPr lang="en-US"/>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92286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D2AEF4-7818-4F00-BA3B-31FFE45E674C}"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5A05F-BD3E-4FBB-9AA9-DCADAEBA7EB3}" type="slidenum">
              <a:rPr lang="en-US" smtClean="0"/>
              <a:t>‹#›</a:t>
            </a:fld>
            <a:endParaRPr lang="en-US"/>
          </a:p>
        </p:txBody>
      </p:sp>
      <p:pic>
        <p:nvPicPr>
          <p:cNvPr id="10" name="Picture 9"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418130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D2AEF4-7818-4F00-BA3B-31FFE45E674C}"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5A05F-BD3E-4FBB-9AA9-DCADAEBA7EB3}" type="slidenum">
              <a:rPr lang="en-US" smtClean="0"/>
              <a:t>‹#›</a:t>
            </a:fld>
            <a:endParaRPr lang="en-US"/>
          </a:p>
        </p:txBody>
      </p:sp>
      <p:pic>
        <p:nvPicPr>
          <p:cNvPr id="6" name="Picture 5"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118664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2AEF4-7818-4F00-BA3B-31FFE45E674C}"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5A05F-BD3E-4FBB-9AA9-DCADAEBA7EB3}" type="slidenum">
              <a:rPr lang="en-US" smtClean="0"/>
              <a:t>‹#›</a:t>
            </a:fld>
            <a:endParaRPr lang="en-US"/>
          </a:p>
        </p:txBody>
      </p:sp>
      <p:pic>
        <p:nvPicPr>
          <p:cNvPr id="5" name="Picture 4"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422328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2AEF4-7818-4F00-BA3B-31FFE45E674C}"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A05F-BD3E-4FBB-9AA9-DCADAEBA7EB3}" type="slidenum">
              <a:rPr lang="en-US" smtClean="0"/>
              <a:t>‹#›</a:t>
            </a:fld>
            <a:endParaRPr lang="en-US"/>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34726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762000" y="609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62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2AEF4-7818-4F00-BA3B-31FFE45E674C}"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A05F-BD3E-4FBB-9AA9-DCADAEBA7EB3}" type="slidenum">
              <a:rPr lang="en-US" smtClean="0"/>
              <a:t>‹#›</a:t>
            </a:fld>
            <a:endParaRPr lang="en-US"/>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204354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943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2AEF4-7818-4F00-BA3B-31FFE45E674C}" type="datetimeFigureOut">
              <a:rPr lang="en-US" smtClean="0"/>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5A05F-BD3E-4FBB-9AA9-DCADAEBA7EB3}" type="slidenum">
              <a:rPr lang="en-US" smtClean="0"/>
              <a:t>‹#›</a:t>
            </a:fld>
            <a:endParaRPr lang="en-US"/>
          </a:p>
        </p:txBody>
      </p:sp>
    </p:spTree>
    <p:extLst>
      <p:ext uri="{BB962C8B-B14F-4D97-AF65-F5344CB8AC3E}">
        <p14:creationId xmlns:p14="http://schemas.microsoft.com/office/powerpoint/2010/main" val="2444167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000" kern="1200">
          <a:solidFill>
            <a:schemeClr val="tx1"/>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Accessing Healthcare for Children</a:t>
            </a:r>
            <a:endParaRPr lang="en-US" dirty="0"/>
          </a:p>
        </p:txBody>
      </p:sp>
      <p:sp>
        <p:nvSpPr>
          <p:cNvPr id="3" name="Subtitle 2"/>
          <p:cNvSpPr>
            <a:spLocks noGrp="1"/>
          </p:cNvSpPr>
          <p:nvPr>
            <p:ph type="subTitle" idx="1"/>
          </p:nvPr>
        </p:nvSpPr>
        <p:spPr/>
        <p:txBody>
          <a:bodyPr>
            <a:normAutofit/>
          </a:bodyPr>
          <a:lstStyle/>
          <a:p>
            <a:r>
              <a:rPr lang="en-US" dirty="0" smtClean="0"/>
              <a:t>Medicaid Programs You should Know</a:t>
            </a:r>
            <a:endParaRPr lang="en-US" dirty="0"/>
          </a:p>
        </p:txBody>
      </p:sp>
    </p:spTree>
    <p:extLst>
      <p:ext uri="{BB962C8B-B14F-4D97-AF65-F5344CB8AC3E}">
        <p14:creationId xmlns:p14="http://schemas.microsoft.com/office/powerpoint/2010/main" val="421307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Services</a:t>
            </a:r>
            <a:endParaRPr lang="en-US" dirty="0"/>
          </a:p>
        </p:txBody>
      </p:sp>
      <p:sp>
        <p:nvSpPr>
          <p:cNvPr id="3" name="Content Placeholder 2"/>
          <p:cNvSpPr>
            <a:spLocks noGrp="1"/>
          </p:cNvSpPr>
          <p:nvPr>
            <p:ph idx="1"/>
          </p:nvPr>
        </p:nvSpPr>
        <p:spPr/>
        <p:txBody>
          <a:bodyPr/>
          <a:lstStyle/>
          <a:p>
            <a:r>
              <a:rPr lang="en-US" dirty="0"/>
              <a:t>At a minimum, dental services include relief of pain and infections, restoration of teeth, and maintenance of dental health.</a:t>
            </a:r>
          </a:p>
          <a:p>
            <a:r>
              <a:rPr lang="en-US" dirty="0" smtClean="0"/>
              <a:t>Other dental services as medically necessary.</a:t>
            </a:r>
            <a:endParaRPr lang="en-US" dirty="0"/>
          </a:p>
        </p:txBody>
      </p:sp>
    </p:spTree>
    <p:extLst>
      <p:ext uri="{BB962C8B-B14F-4D97-AF65-F5344CB8AC3E}">
        <p14:creationId xmlns:p14="http://schemas.microsoft.com/office/powerpoint/2010/main" val="149445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Services</a:t>
            </a:r>
            <a:endParaRPr lang="en-US" dirty="0"/>
          </a:p>
        </p:txBody>
      </p:sp>
      <p:sp>
        <p:nvSpPr>
          <p:cNvPr id="3" name="Content Placeholder 2"/>
          <p:cNvSpPr>
            <a:spLocks noGrp="1"/>
          </p:cNvSpPr>
          <p:nvPr>
            <p:ph idx="1"/>
          </p:nvPr>
        </p:nvSpPr>
        <p:spPr/>
        <p:txBody>
          <a:bodyPr/>
          <a:lstStyle/>
          <a:p>
            <a:r>
              <a:rPr lang="en-US" dirty="0"/>
              <a:t>At a minimum, hearing services include diagnosis and treatment for defects in hearing, including hearing aids</a:t>
            </a:r>
            <a:r>
              <a:rPr lang="en-US" dirty="0" smtClean="0"/>
              <a:t>.</a:t>
            </a:r>
          </a:p>
          <a:p>
            <a:r>
              <a:rPr lang="en-US" dirty="0" smtClean="0"/>
              <a:t>Other hearing services that are medically necessary.</a:t>
            </a:r>
            <a:endParaRPr lang="en-US" dirty="0"/>
          </a:p>
          <a:p>
            <a:endParaRPr lang="en-US" dirty="0"/>
          </a:p>
        </p:txBody>
      </p:sp>
    </p:spTree>
    <p:extLst>
      <p:ext uri="{BB962C8B-B14F-4D97-AF65-F5344CB8AC3E}">
        <p14:creationId xmlns:p14="http://schemas.microsoft.com/office/powerpoint/2010/main" val="14439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Services</a:t>
            </a:r>
            <a:endParaRPr lang="en-US" dirty="0"/>
          </a:p>
        </p:txBody>
      </p:sp>
      <p:sp>
        <p:nvSpPr>
          <p:cNvPr id="3" name="Content Placeholder 2"/>
          <p:cNvSpPr>
            <a:spLocks noGrp="1"/>
          </p:cNvSpPr>
          <p:nvPr>
            <p:ph idx="1"/>
          </p:nvPr>
        </p:nvSpPr>
        <p:spPr/>
        <p:txBody>
          <a:bodyPr/>
          <a:lstStyle/>
          <a:p>
            <a:r>
              <a:rPr lang="en-US" dirty="0"/>
              <a:t>When a screening indicates the need for further evaluation of </a:t>
            </a:r>
            <a:r>
              <a:rPr lang="en-US" dirty="0" smtClean="0"/>
              <a:t>a child’s health</a:t>
            </a:r>
            <a:r>
              <a:rPr lang="en-US" dirty="0"/>
              <a:t>, diagnostic services must be provided.</a:t>
            </a:r>
          </a:p>
          <a:p>
            <a:r>
              <a:rPr lang="en-US" dirty="0"/>
              <a:t>Necessary referrals should be made without delay and there should be follow-up to ensure the </a:t>
            </a:r>
            <a:r>
              <a:rPr lang="en-US" dirty="0" smtClean="0"/>
              <a:t>child </a:t>
            </a:r>
            <a:r>
              <a:rPr lang="en-US" dirty="0"/>
              <a:t>receives a complete diagnostic evaluation.</a:t>
            </a:r>
          </a:p>
          <a:p>
            <a:endParaRPr lang="en-US" dirty="0"/>
          </a:p>
        </p:txBody>
      </p:sp>
    </p:spTree>
    <p:extLst>
      <p:ext uri="{BB962C8B-B14F-4D97-AF65-F5344CB8AC3E}">
        <p14:creationId xmlns:p14="http://schemas.microsoft.com/office/powerpoint/2010/main" val="239155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Services</a:t>
            </a:r>
            <a:endParaRPr lang="en-US" dirty="0"/>
          </a:p>
        </p:txBody>
      </p:sp>
      <p:sp>
        <p:nvSpPr>
          <p:cNvPr id="3" name="Content Placeholder 2"/>
          <p:cNvSpPr>
            <a:spLocks noGrp="1"/>
          </p:cNvSpPr>
          <p:nvPr>
            <p:ph idx="1"/>
          </p:nvPr>
        </p:nvSpPr>
        <p:spPr/>
        <p:txBody>
          <a:bodyPr>
            <a:normAutofit/>
          </a:bodyPr>
          <a:lstStyle/>
          <a:p>
            <a:r>
              <a:rPr lang="en-US" dirty="0"/>
              <a:t>The treatment component of EPSDT is broadly defined.</a:t>
            </a:r>
          </a:p>
          <a:p>
            <a:r>
              <a:rPr lang="en-US" dirty="0" smtClean="0"/>
              <a:t>Any necessary </a:t>
            </a:r>
            <a:r>
              <a:rPr lang="en-US" dirty="0"/>
              <a:t>health care, diagnostic services, treatment, and other </a:t>
            </a:r>
            <a:r>
              <a:rPr lang="en-US" dirty="0" smtClean="0"/>
              <a:t>measures (available through Medicaid) to </a:t>
            </a:r>
            <a:r>
              <a:rPr lang="en-US" dirty="0" smtClean="0">
                <a:solidFill>
                  <a:srgbClr val="FF0066"/>
                </a:solidFill>
              </a:rPr>
              <a:t>correct </a:t>
            </a:r>
            <a:r>
              <a:rPr lang="en-US" dirty="0">
                <a:solidFill>
                  <a:srgbClr val="FF0066"/>
                </a:solidFill>
              </a:rPr>
              <a:t>or ameliorate defects and physical and mental illnesses and conditions discovered by the screening services</a:t>
            </a:r>
            <a:r>
              <a:rPr lang="en-US" dirty="0" smtClean="0"/>
              <a:t>.</a:t>
            </a:r>
            <a:endParaRPr lang="en-US" dirty="0"/>
          </a:p>
          <a:p>
            <a:endParaRPr lang="en-US" dirty="0"/>
          </a:p>
        </p:txBody>
      </p:sp>
    </p:spTree>
    <p:extLst>
      <p:ext uri="{BB962C8B-B14F-4D97-AF65-F5344CB8AC3E}">
        <p14:creationId xmlns:p14="http://schemas.microsoft.com/office/powerpoint/2010/main" val="229158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Services</a:t>
            </a:r>
            <a:endParaRPr lang="en-US" dirty="0"/>
          </a:p>
        </p:txBody>
      </p:sp>
      <p:sp>
        <p:nvSpPr>
          <p:cNvPr id="3" name="Content Placeholder 2"/>
          <p:cNvSpPr>
            <a:spLocks noGrp="1"/>
          </p:cNvSpPr>
          <p:nvPr>
            <p:ph idx="1"/>
          </p:nvPr>
        </p:nvSpPr>
        <p:spPr/>
        <p:txBody>
          <a:bodyPr/>
          <a:lstStyle/>
          <a:p>
            <a:r>
              <a:rPr lang="en-US" dirty="0" smtClean="0"/>
              <a:t>Ohio must </a:t>
            </a:r>
            <a:r>
              <a:rPr lang="en-US" dirty="0"/>
              <a:t>provide </a:t>
            </a:r>
            <a:r>
              <a:rPr lang="en-US" dirty="0" smtClean="0"/>
              <a:t>to children any </a:t>
            </a:r>
            <a:r>
              <a:rPr lang="en-US" dirty="0"/>
              <a:t>additional health care services that are coverable under the Federal Medicaid program and found to be medically </a:t>
            </a:r>
            <a:r>
              <a:rPr lang="en-US" dirty="0" smtClean="0"/>
              <a:t>necessary, regardless </a:t>
            </a:r>
            <a:r>
              <a:rPr lang="en-US" dirty="0"/>
              <a:t>of whether the service is covered in </a:t>
            </a:r>
            <a:r>
              <a:rPr lang="en-US" dirty="0" smtClean="0"/>
              <a:t>Ohio’s Medicaid plan for adults.</a:t>
            </a:r>
            <a:endParaRPr lang="en-US" dirty="0"/>
          </a:p>
        </p:txBody>
      </p:sp>
    </p:spTree>
    <p:extLst>
      <p:ext uri="{BB962C8B-B14F-4D97-AF65-F5344CB8AC3E}">
        <p14:creationId xmlns:p14="http://schemas.microsoft.com/office/powerpoint/2010/main" val="305729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Services</a:t>
            </a:r>
            <a:endParaRPr lang="en-US" dirty="0"/>
          </a:p>
        </p:txBody>
      </p:sp>
      <p:sp>
        <p:nvSpPr>
          <p:cNvPr id="3" name="Content Placeholder 2"/>
          <p:cNvSpPr>
            <a:spLocks noGrp="1"/>
          </p:cNvSpPr>
          <p:nvPr>
            <p:ph idx="1"/>
          </p:nvPr>
        </p:nvSpPr>
        <p:spPr/>
        <p:txBody>
          <a:bodyPr/>
          <a:lstStyle/>
          <a:p>
            <a:r>
              <a:rPr lang="en-US" dirty="0" smtClean="0"/>
              <a:t>Children are entitled to a broader range of services;</a:t>
            </a:r>
          </a:p>
          <a:p>
            <a:r>
              <a:rPr lang="en-US" dirty="0" smtClean="0"/>
              <a:t>Children are entitled to a greater amount, scope, and duration of services;</a:t>
            </a:r>
          </a:p>
          <a:p>
            <a:r>
              <a:rPr lang="en-US" dirty="0" smtClean="0"/>
              <a:t>As long as the services are medically necessary.</a:t>
            </a:r>
            <a:endParaRPr lang="en-US" dirty="0"/>
          </a:p>
        </p:txBody>
      </p:sp>
    </p:spTree>
    <p:extLst>
      <p:ext uri="{BB962C8B-B14F-4D97-AF65-F5344CB8AC3E}">
        <p14:creationId xmlns:p14="http://schemas.microsoft.com/office/powerpoint/2010/main" val="134064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3200"/>
              <a:t>Healthchek: Ohio’s EPSDT program</a:t>
            </a:r>
          </a:p>
        </p:txBody>
      </p:sp>
      <p:sp>
        <p:nvSpPr>
          <p:cNvPr id="61443" name="Rectangle 3"/>
          <p:cNvSpPr>
            <a:spLocks noGrp="1" noChangeArrowheads="1"/>
          </p:cNvSpPr>
          <p:nvPr>
            <p:ph type="body" idx="1"/>
          </p:nvPr>
        </p:nvSpPr>
        <p:spPr/>
        <p:txBody>
          <a:bodyPr/>
          <a:lstStyle/>
          <a:p>
            <a:r>
              <a:rPr lang="en-US" altLang="en-US"/>
              <a:t>If a child is Medicaid eligible and can’t access a specific service or more of a service through state plan services or a waiver, the child can access the service through EPSDT (if the service is medically necessary).</a:t>
            </a:r>
          </a:p>
        </p:txBody>
      </p:sp>
    </p:spTree>
    <p:extLst>
      <p:ext uri="{BB962C8B-B14F-4D97-AF65-F5344CB8AC3E}">
        <p14:creationId xmlns:p14="http://schemas.microsoft.com/office/powerpoint/2010/main" val="3503944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3200"/>
              <a:t>Healthchek: Ohio’s EPSDT program</a:t>
            </a:r>
          </a:p>
        </p:txBody>
      </p:sp>
      <p:sp>
        <p:nvSpPr>
          <p:cNvPr id="49155" name="Rectangle 3"/>
          <p:cNvSpPr>
            <a:spLocks noGrp="1" noChangeArrowheads="1"/>
          </p:cNvSpPr>
          <p:nvPr>
            <p:ph type="body" idx="1"/>
          </p:nvPr>
        </p:nvSpPr>
        <p:spPr/>
        <p:txBody>
          <a:bodyPr/>
          <a:lstStyle/>
          <a:p>
            <a:r>
              <a:rPr lang="en-US" altLang="en-US" dirty="0" smtClean="0"/>
              <a:t>Ohio’s EPSDT program is called </a:t>
            </a:r>
            <a:r>
              <a:rPr lang="en-US" altLang="en-US" dirty="0" err="1" smtClean="0"/>
              <a:t>Healthchek</a:t>
            </a:r>
            <a:r>
              <a:rPr lang="en-US" altLang="en-US" dirty="0" smtClean="0"/>
              <a:t>. </a:t>
            </a:r>
            <a:endParaRPr lang="en-US" altLang="en-US" dirty="0"/>
          </a:p>
          <a:p>
            <a:r>
              <a:rPr lang="en-US" altLang="en-US" dirty="0" err="1" smtClean="0"/>
              <a:t>Healthchek</a:t>
            </a:r>
            <a:r>
              <a:rPr lang="en-US" altLang="en-US" dirty="0" smtClean="0"/>
              <a:t> is administered by the county departments of job and family services.</a:t>
            </a:r>
            <a:endParaRPr lang="en-US" b="1"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272226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How to get EPSDT services</a:t>
            </a:r>
          </a:p>
        </p:txBody>
      </p:sp>
      <p:sp>
        <p:nvSpPr>
          <p:cNvPr id="54275" name="Rectangle 3"/>
          <p:cNvSpPr>
            <a:spLocks noGrp="1" noChangeArrowheads="1"/>
          </p:cNvSpPr>
          <p:nvPr>
            <p:ph type="body" idx="1"/>
          </p:nvPr>
        </p:nvSpPr>
        <p:spPr/>
        <p:txBody>
          <a:bodyPr/>
          <a:lstStyle/>
          <a:p>
            <a:pPr>
              <a:lnSpc>
                <a:spcPct val="90000"/>
              </a:lnSpc>
            </a:pPr>
            <a:r>
              <a:rPr lang="en-US" altLang="en-US"/>
              <a:t>EPSDT treatment services are available to all Medicaid enrolled children regardless of how Medicaid eligibility was established (including kids on waivers).</a:t>
            </a:r>
          </a:p>
          <a:p>
            <a:pPr>
              <a:lnSpc>
                <a:spcPct val="90000"/>
              </a:lnSpc>
            </a:pPr>
            <a:r>
              <a:rPr lang="en-US" altLang="en-US"/>
              <a:t>Treatment beyond state limits or for services not on the state plan is accessed through prior authorization.</a:t>
            </a:r>
          </a:p>
          <a:p>
            <a:pPr>
              <a:lnSpc>
                <a:spcPct val="90000"/>
              </a:lnSpc>
            </a:pPr>
            <a:endParaRPr lang="en-US" altLang="en-US"/>
          </a:p>
        </p:txBody>
      </p:sp>
    </p:spTree>
    <p:extLst>
      <p:ext uri="{BB962C8B-B14F-4D97-AF65-F5344CB8AC3E}">
        <p14:creationId xmlns:p14="http://schemas.microsoft.com/office/powerpoint/2010/main" val="3693496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How to get EPSDT services</a:t>
            </a:r>
          </a:p>
        </p:txBody>
      </p:sp>
      <p:sp>
        <p:nvSpPr>
          <p:cNvPr id="55299" name="Rectangle 3"/>
          <p:cNvSpPr>
            <a:spLocks noGrp="1" noChangeArrowheads="1"/>
          </p:cNvSpPr>
          <p:nvPr>
            <p:ph type="body" idx="1"/>
          </p:nvPr>
        </p:nvSpPr>
        <p:spPr/>
        <p:txBody>
          <a:bodyPr/>
          <a:lstStyle/>
          <a:p>
            <a:r>
              <a:rPr lang="en-US" altLang="en-US" dirty="0"/>
              <a:t>Any Medicaid provider can recommend services beyond state plan services and </a:t>
            </a:r>
            <a:r>
              <a:rPr lang="en-US" altLang="en-US" dirty="0" smtClean="0"/>
              <a:t>limits if the service is medically necessary under the EPSDT standard.</a:t>
            </a:r>
            <a:endParaRPr lang="en-US" altLang="en-US" dirty="0"/>
          </a:p>
          <a:p>
            <a:r>
              <a:rPr lang="en-US" altLang="en-US" dirty="0"/>
              <a:t>Provider pursues prior authorization for service.</a:t>
            </a:r>
          </a:p>
          <a:p>
            <a:endParaRPr lang="en-US" altLang="en-US" dirty="0"/>
          </a:p>
        </p:txBody>
      </p:sp>
    </p:spTree>
    <p:extLst>
      <p:ext uri="{BB962C8B-B14F-4D97-AF65-F5344CB8AC3E}">
        <p14:creationId xmlns:p14="http://schemas.microsoft.com/office/powerpoint/2010/main" val="2703601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p:txBody>
          <a:bodyPr>
            <a:normAutofit lnSpcReduction="10000"/>
          </a:bodyPr>
          <a:lstStyle/>
          <a:p>
            <a:r>
              <a:rPr lang="en-US" dirty="0" smtClean="0"/>
              <a:t>Earnestine Hargett, </a:t>
            </a:r>
            <a:r>
              <a:rPr lang="en-US" dirty="0"/>
              <a:t>Advocate</a:t>
            </a:r>
          </a:p>
          <a:p>
            <a:r>
              <a:rPr lang="en-US" dirty="0" smtClean="0"/>
              <a:t>ehargett@disabilityrightsohio.org</a:t>
            </a:r>
            <a:endParaRPr lang="en-US" dirty="0"/>
          </a:p>
          <a:p>
            <a:endParaRPr lang="en-US" dirty="0"/>
          </a:p>
          <a:p>
            <a:r>
              <a:rPr lang="en-US" dirty="0"/>
              <a:t>Kristin Hildebrant, Senior Attorney</a:t>
            </a:r>
          </a:p>
          <a:p>
            <a:r>
              <a:rPr lang="en-US" dirty="0"/>
              <a:t>khildebrant@disabilityrightsohio.org</a:t>
            </a:r>
          </a:p>
          <a:p>
            <a:endParaRPr lang="en-US" dirty="0"/>
          </a:p>
          <a:p>
            <a:r>
              <a:rPr lang="en-US" dirty="0"/>
              <a:t>Alison McKay, Attorney</a:t>
            </a:r>
          </a:p>
          <a:p>
            <a:r>
              <a:rPr lang="en-US" dirty="0"/>
              <a:t>amckay@disabilityrightsohio.org</a:t>
            </a:r>
          </a:p>
          <a:p>
            <a:endParaRPr lang="en-US" dirty="0"/>
          </a:p>
        </p:txBody>
      </p:sp>
    </p:spTree>
    <p:extLst>
      <p:ext uri="{BB962C8B-B14F-4D97-AF65-F5344CB8AC3E}">
        <p14:creationId xmlns:p14="http://schemas.microsoft.com/office/powerpoint/2010/main" val="1632801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smtClean="0"/>
              <a:t>Medicaid School Program</a:t>
            </a:r>
          </a:p>
        </p:txBody>
      </p:sp>
      <p:sp>
        <p:nvSpPr>
          <p:cNvPr id="3" name="Content Placeholder 2"/>
          <p:cNvSpPr>
            <a:spLocks noGrp="1"/>
          </p:cNvSpPr>
          <p:nvPr>
            <p:ph idx="1"/>
          </p:nvPr>
        </p:nvSpPr>
        <p:spPr/>
        <p:txBody>
          <a:bodyPr rtlCol="0">
            <a:normAutofit lnSpcReduction="10000"/>
          </a:bodyPr>
          <a:lstStyle/>
          <a:p>
            <a:pPr>
              <a:buClr>
                <a:srgbClr val="C00000"/>
              </a:buClr>
              <a:buFont typeface="Wingdings" panose="05000000000000000000" pitchFamily="2" charset="2"/>
              <a:buChar char="Ø"/>
              <a:defRPr/>
            </a:pPr>
            <a:r>
              <a:rPr lang="en-US" altLang="en-US" dirty="0" smtClean="0"/>
              <a:t>The </a:t>
            </a:r>
            <a:r>
              <a:rPr lang="en-US" altLang="en-US" dirty="0"/>
              <a:t>Medicaid Schools Program is administered jointly by the Ohio Department of Education (ODE) and the Ohio Department of Medicaid (</a:t>
            </a:r>
            <a:r>
              <a:rPr lang="en-US" altLang="en-US" dirty="0" err="1"/>
              <a:t>ODM</a:t>
            </a:r>
            <a:r>
              <a:rPr lang="en-US" altLang="en-US" dirty="0" smtClean="0"/>
              <a:t>)</a:t>
            </a:r>
          </a:p>
          <a:p>
            <a:pPr>
              <a:buClr>
                <a:srgbClr val="C00000"/>
              </a:buClr>
              <a:buFont typeface="Wingdings" panose="05000000000000000000" pitchFamily="2" charset="2"/>
              <a:buChar char="Ø"/>
              <a:defRPr/>
            </a:pPr>
            <a:endParaRPr lang="en-US" altLang="en-US" dirty="0"/>
          </a:p>
          <a:p>
            <a:pPr>
              <a:buClr>
                <a:srgbClr val="C00000"/>
              </a:buClr>
              <a:buFont typeface="Wingdings" panose="05000000000000000000" pitchFamily="2" charset="2"/>
              <a:buChar char="Ø"/>
              <a:defRPr/>
            </a:pPr>
            <a:r>
              <a:rPr lang="en-US" dirty="0"/>
              <a:t>This provision allows reimbursement for valid and appropriately documented Medicaid services provided to students with disabilities under the IDEA</a:t>
            </a:r>
          </a:p>
          <a:p>
            <a:pPr>
              <a:buClr>
                <a:srgbClr val="C00000"/>
              </a:buClr>
              <a:buFont typeface="Wingdings" panose="05000000000000000000" pitchFamily="2" charset="2"/>
              <a:buChar char="Ø"/>
              <a:defRPr/>
            </a:pPr>
            <a:endParaRPr lang="en-US" dirty="0"/>
          </a:p>
          <a:p>
            <a:pPr marL="0" indent="0">
              <a:buNone/>
              <a:defRPr/>
            </a:pPr>
            <a:endParaRPr lang="en-US" dirty="0"/>
          </a:p>
        </p:txBody>
      </p:sp>
    </p:spTree>
    <p:extLst>
      <p:ext uri="{BB962C8B-B14F-4D97-AF65-F5344CB8AC3E}">
        <p14:creationId xmlns:p14="http://schemas.microsoft.com/office/powerpoint/2010/main" val="2575049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35843" name="Content Placeholder 2"/>
          <p:cNvSpPr>
            <a:spLocks noGrp="1"/>
          </p:cNvSpPr>
          <p:nvPr>
            <p:ph idx="1"/>
          </p:nvPr>
        </p:nvSpPr>
        <p:spPr/>
        <p:txBody>
          <a:bodyPr>
            <a:normAutofit fontScale="92500" lnSpcReduction="20000"/>
          </a:bodyPr>
          <a:lstStyle/>
          <a:p>
            <a:pPr eaLnBrk="1" hangingPunct="1">
              <a:buClr>
                <a:srgbClr val="C00000"/>
              </a:buClr>
              <a:buFont typeface="Wingdings" pitchFamily="2" charset="2"/>
              <a:buChar char="Ø"/>
            </a:pPr>
            <a:r>
              <a:rPr lang="en-US" dirty="0" smtClean="0"/>
              <a:t>To </a:t>
            </a:r>
            <a:r>
              <a:rPr lang="en-US" dirty="0"/>
              <a:t>allow schools  to become Medicaid providers of skilled therapy and other specified services deliver to children who have and Individual Education </a:t>
            </a:r>
            <a:r>
              <a:rPr lang="en-US" dirty="0" smtClean="0"/>
              <a:t>Program</a:t>
            </a:r>
          </a:p>
          <a:p>
            <a:pPr marL="0" indent="0">
              <a:buClr>
                <a:srgbClr val="C00000"/>
              </a:buClr>
              <a:buNone/>
            </a:pPr>
            <a:endParaRPr lang="en-US" dirty="0" smtClean="0"/>
          </a:p>
          <a:p>
            <a:pPr>
              <a:lnSpc>
                <a:spcPct val="90000"/>
              </a:lnSpc>
              <a:buClr>
                <a:srgbClr val="C00000"/>
              </a:buClr>
              <a:buFont typeface="Wingdings" panose="05000000000000000000" pitchFamily="2" charset="2"/>
              <a:buChar char="Ø"/>
              <a:defRPr/>
            </a:pPr>
            <a:r>
              <a:rPr lang="en-US" altLang="en-US" dirty="0"/>
              <a:t>Provider eligibility is tied to the </a:t>
            </a:r>
            <a:r>
              <a:rPr lang="en-US" altLang="en-US" dirty="0" err="1"/>
              <a:t>IEP</a:t>
            </a:r>
            <a:r>
              <a:rPr lang="en-US" altLang="en-US" dirty="0"/>
              <a:t> and is limited to the entity responsible for funding the </a:t>
            </a:r>
            <a:r>
              <a:rPr lang="en-US" altLang="en-US" dirty="0" err="1"/>
              <a:t>IEP</a:t>
            </a:r>
            <a:r>
              <a:rPr lang="en-US" altLang="en-US" dirty="0"/>
              <a:t> and providing the due process rights under IDEA</a:t>
            </a:r>
          </a:p>
          <a:p>
            <a:pPr>
              <a:lnSpc>
                <a:spcPct val="90000"/>
              </a:lnSpc>
              <a:buClr>
                <a:srgbClr val="C00000"/>
              </a:buClr>
              <a:buFont typeface="Wingdings" panose="05000000000000000000" pitchFamily="2" charset="2"/>
              <a:buChar char="Ø"/>
              <a:defRPr/>
            </a:pPr>
            <a:r>
              <a:rPr lang="en-US" dirty="0" smtClean="0"/>
              <a:t>This </a:t>
            </a:r>
            <a:r>
              <a:rPr lang="en-US" b="1" dirty="0"/>
              <a:t>does not include </a:t>
            </a:r>
            <a:r>
              <a:rPr lang="en-US" dirty="0"/>
              <a:t>students with disabilities served under Section </a:t>
            </a:r>
            <a:r>
              <a:rPr lang="en-US" b="1" dirty="0"/>
              <a:t>504</a:t>
            </a:r>
          </a:p>
          <a:p>
            <a:pPr eaLnBrk="1" hangingPunct="1">
              <a:buClr>
                <a:srgbClr val="C00000"/>
              </a:buClr>
              <a:buFont typeface="Wingdings" pitchFamily="2" charset="2"/>
              <a:buChar char="Ø"/>
            </a:pPr>
            <a:endParaRPr lang="en-US" dirty="0"/>
          </a:p>
          <a:p>
            <a:pPr eaLnBrk="1" hangingPunct="1">
              <a:buClr>
                <a:srgbClr val="C00000"/>
              </a:buClr>
              <a:buFont typeface="Wingdings" pitchFamily="2" charset="2"/>
              <a:buChar char="Ø"/>
            </a:pP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27767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3" name="Content Placeholder 2"/>
          <p:cNvSpPr>
            <a:spLocks noGrp="1"/>
          </p:cNvSpPr>
          <p:nvPr>
            <p:ph idx="1"/>
          </p:nvPr>
        </p:nvSpPr>
        <p:spPr/>
        <p:txBody>
          <a:bodyPr rtlCol="0">
            <a:normAutofit/>
          </a:bodyPr>
          <a:lstStyle/>
          <a:p>
            <a:pPr>
              <a:lnSpc>
                <a:spcPct val="90000"/>
              </a:lnSpc>
              <a:buClr>
                <a:srgbClr val="C00000"/>
              </a:buClr>
              <a:buFont typeface="Wingdings" panose="05000000000000000000" pitchFamily="2" charset="2"/>
              <a:buChar char="Ø"/>
              <a:defRPr/>
            </a:pPr>
            <a:r>
              <a:rPr lang="en-US" dirty="0" smtClean="0"/>
              <a:t>The eligible institutions are:</a:t>
            </a:r>
            <a:endParaRPr lang="en-US" dirty="0"/>
          </a:p>
          <a:p>
            <a:pPr lvl="1">
              <a:lnSpc>
                <a:spcPct val="90000"/>
              </a:lnSpc>
              <a:buClr>
                <a:srgbClr val="C00000"/>
              </a:buClr>
              <a:buFont typeface="Wingdings" panose="05000000000000000000" pitchFamily="2" charset="2"/>
              <a:buChar char="§"/>
              <a:defRPr/>
            </a:pPr>
            <a:endParaRPr lang="en-US" dirty="0" smtClean="0"/>
          </a:p>
          <a:p>
            <a:pPr lvl="1">
              <a:lnSpc>
                <a:spcPct val="90000"/>
              </a:lnSpc>
              <a:buClr>
                <a:srgbClr val="C00000"/>
              </a:buClr>
              <a:buFont typeface="Wingdings" panose="05000000000000000000" pitchFamily="2" charset="2"/>
              <a:buChar char="§"/>
              <a:defRPr/>
            </a:pPr>
            <a:r>
              <a:rPr lang="en-US" dirty="0" smtClean="0"/>
              <a:t>City, Local </a:t>
            </a:r>
            <a:r>
              <a:rPr lang="en-US" dirty="0"/>
              <a:t>and Exempted Village </a:t>
            </a:r>
            <a:r>
              <a:rPr lang="en-US" dirty="0" smtClean="0"/>
              <a:t>School Districts</a:t>
            </a:r>
          </a:p>
          <a:p>
            <a:pPr lvl="1">
              <a:lnSpc>
                <a:spcPct val="90000"/>
              </a:lnSpc>
              <a:buClr>
                <a:srgbClr val="C00000"/>
              </a:buClr>
              <a:buFont typeface="Wingdings" panose="05000000000000000000" pitchFamily="2" charset="2"/>
              <a:buChar char="§"/>
              <a:defRPr/>
            </a:pPr>
            <a:endParaRPr lang="en-US" dirty="0" smtClean="0"/>
          </a:p>
          <a:p>
            <a:pPr lvl="1">
              <a:lnSpc>
                <a:spcPct val="90000"/>
              </a:lnSpc>
              <a:buClr>
                <a:srgbClr val="C00000"/>
              </a:buClr>
              <a:buFont typeface="Wingdings" panose="05000000000000000000" pitchFamily="2" charset="2"/>
              <a:buChar char="§"/>
              <a:defRPr/>
            </a:pPr>
            <a:r>
              <a:rPr lang="en-US" dirty="0" smtClean="0"/>
              <a:t>State </a:t>
            </a:r>
            <a:r>
              <a:rPr lang="en-US" dirty="0"/>
              <a:t>Schools for the Deaf and </a:t>
            </a:r>
            <a:r>
              <a:rPr lang="en-US" dirty="0" smtClean="0"/>
              <a:t>Blind</a:t>
            </a:r>
          </a:p>
          <a:p>
            <a:pPr marL="342900" lvl="1" indent="0">
              <a:lnSpc>
                <a:spcPct val="90000"/>
              </a:lnSpc>
              <a:buClr>
                <a:srgbClr val="C00000"/>
              </a:buClr>
              <a:buNone/>
              <a:defRPr/>
            </a:pPr>
            <a:endParaRPr lang="en-US" dirty="0" smtClean="0"/>
          </a:p>
          <a:p>
            <a:pPr lvl="1">
              <a:lnSpc>
                <a:spcPct val="90000"/>
              </a:lnSpc>
              <a:buClr>
                <a:srgbClr val="C00000"/>
              </a:buClr>
              <a:buFont typeface="Wingdings" panose="05000000000000000000" pitchFamily="2" charset="2"/>
              <a:buChar char="§"/>
              <a:defRPr/>
            </a:pPr>
            <a:r>
              <a:rPr lang="en-US" dirty="0" smtClean="0"/>
              <a:t>Community/ Charter  Schools</a:t>
            </a:r>
          </a:p>
        </p:txBody>
      </p:sp>
    </p:spTree>
    <p:extLst>
      <p:ext uri="{BB962C8B-B14F-4D97-AF65-F5344CB8AC3E}">
        <p14:creationId xmlns:p14="http://schemas.microsoft.com/office/powerpoint/2010/main" val="222091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Medicaid School Program</a:t>
            </a:r>
            <a:endParaRPr lang="en-US" dirty="0"/>
          </a:p>
        </p:txBody>
      </p:sp>
      <p:sp>
        <p:nvSpPr>
          <p:cNvPr id="3" name="Content Placeholder 2"/>
          <p:cNvSpPr>
            <a:spLocks noGrp="1"/>
          </p:cNvSpPr>
          <p:nvPr>
            <p:ph idx="1"/>
          </p:nvPr>
        </p:nvSpPr>
        <p:spPr/>
        <p:txBody>
          <a:bodyPr>
            <a:normAutofit fontScale="92500" lnSpcReduction="10000"/>
          </a:bodyPr>
          <a:lstStyle/>
          <a:p>
            <a:pPr>
              <a:buClr>
                <a:srgbClr val="C00000"/>
              </a:buClr>
              <a:buFont typeface="Wingdings" panose="05000000000000000000" pitchFamily="2" charset="2"/>
              <a:buChar char="Ø"/>
            </a:pPr>
            <a:r>
              <a:rPr lang="en-US" dirty="0" smtClean="0"/>
              <a:t>Schools are responsible for providing only those medical services that are necessary to provide a free and appropriate public education (FAPE) to students with disabilities under the Individuals with Disabilities Education Act (IDEA). </a:t>
            </a:r>
            <a:endParaRPr lang="en-US" dirty="0"/>
          </a:p>
          <a:p>
            <a:pPr>
              <a:buClr>
                <a:srgbClr val="C00000"/>
              </a:buClr>
              <a:buFont typeface="Wingdings" panose="05000000000000000000" pitchFamily="2" charset="2"/>
              <a:buChar char="Ø"/>
            </a:pPr>
            <a:r>
              <a:rPr lang="en-US" dirty="0" smtClean="0"/>
              <a:t>The </a:t>
            </a:r>
            <a:r>
              <a:rPr lang="en-US" dirty="0"/>
              <a:t>frequency, amount, and duration of school based v community services may be significantly different on each of these continuum.</a:t>
            </a:r>
          </a:p>
          <a:p>
            <a:pPr>
              <a:buClr>
                <a:srgbClr val="C00000"/>
              </a:buClr>
              <a:buFont typeface="Wingdings" panose="05000000000000000000" pitchFamily="2" charset="2"/>
              <a:buChar char="Ø"/>
            </a:pPr>
            <a:endParaRPr lang="en-US" b="1" dirty="0"/>
          </a:p>
        </p:txBody>
      </p:sp>
    </p:spTree>
    <p:extLst>
      <p:ext uri="{BB962C8B-B14F-4D97-AF65-F5344CB8AC3E}">
        <p14:creationId xmlns:p14="http://schemas.microsoft.com/office/powerpoint/2010/main" val="120693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38915" name="Content Placeholder 2"/>
          <p:cNvSpPr>
            <a:spLocks noGrp="1"/>
          </p:cNvSpPr>
          <p:nvPr>
            <p:ph idx="1"/>
          </p:nvPr>
        </p:nvSpPr>
        <p:spPr/>
        <p:txBody>
          <a:bodyPr/>
          <a:lstStyle/>
          <a:p>
            <a:pPr eaLnBrk="1" hangingPunct="1">
              <a:buClr>
                <a:srgbClr val="C00000"/>
              </a:buClr>
              <a:buFont typeface="Wingdings" pitchFamily="2" charset="2"/>
              <a:buChar char="Ø"/>
            </a:pPr>
            <a:r>
              <a:rPr lang="en-US" altLang="en-US" dirty="0" smtClean="0"/>
              <a:t>Covered services include but are not limited to:</a:t>
            </a:r>
          </a:p>
          <a:p>
            <a:pPr lvl="1" eaLnBrk="1" hangingPunct="1">
              <a:buClr>
                <a:srgbClr val="C00000"/>
              </a:buClr>
              <a:buFont typeface="Wingdings" pitchFamily="2" charset="2"/>
              <a:buChar char="§"/>
            </a:pPr>
            <a:r>
              <a:rPr lang="en-US" altLang="en-US" dirty="0" smtClean="0"/>
              <a:t>Speech therapy</a:t>
            </a:r>
          </a:p>
          <a:p>
            <a:pPr lvl="1" eaLnBrk="1" hangingPunct="1">
              <a:buClr>
                <a:srgbClr val="C00000"/>
              </a:buClr>
              <a:buFont typeface="Wingdings" pitchFamily="2" charset="2"/>
              <a:buChar char="§"/>
            </a:pPr>
            <a:r>
              <a:rPr lang="en-US" altLang="en-US" dirty="0" smtClean="0"/>
              <a:t>Occupational therapy</a:t>
            </a:r>
          </a:p>
          <a:p>
            <a:pPr lvl="1" eaLnBrk="1" hangingPunct="1">
              <a:buClr>
                <a:srgbClr val="C00000"/>
              </a:buClr>
              <a:buFont typeface="Wingdings" pitchFamily="2" charset="2"/>
              <a:buChar char="§"/>
            </a:pPr>
            <a:r>
              <a:rPr lang="en-US" altLang="en-US" dirty="0" smtClean="0"/>
              <a:t>Physical therapy</a:t>
            </a:r>
          </a:p>
          <a:p>
            <a:pPr lvl="1" eaLnBrk="1" hangingPunct="1">
              <a:buClr>
                <a:srgbClr val="C00000"/>
              </a:buClr>
              <a:buFont typeface="Wingdings" pitchFamily="2" charset="2"/>
              <a:buChar char="§"/>
            </a:pPr>
            <a:r>
              <a:rPr lang="en-US" altLang="en-US" dirty="0" smtClean="0"/>
              <a:t>Nursing</a:t>
            </a:r>
          </a:p>
          <a:p>
            <a:pPr lvl="1" eaLnBrk="1" hangingPunct="1">
              <a:buClr>
                <a:srgbClr val="C00000"/>
              </a:buClr>
              <a:buFont typeface="Wingdings" pitchFamily="2" charset="2"/>
              <a:buChar char="§"/>
            </a:pPr>
            <a:r>
              <a:rPr lang="en-US" altLang="en-US" dirty="0" smtClean="0"/>
              <a:t>Mental health services</a:t>
            </a:r>
          </a:p>
          <a:p>
            <a:pPr lvl="1" eaLnBrk="1" hangingPunct="1">
              <a:buClr>
                <a:srgbClr val="C00000"/>
              </a:buClr>
              <a:buFont typeface="Wingdings" pitchFamily="2" charset="2"/>
              <a:buChar char="§"/>
            </a:pPr>
            <a:r>
              <a:rPr lang="en-US" altLang="en-US" dirty="0" smtClean="0"/>
              <a:t>Aide services **</a:t>
            </a:r>
          </a:p>
          <a:p>
            <a:pPr lvl="1" eaLnBrk="1" hangingPunct="1">
              <a:buClr>
                <a:srgbClr val="C00000"/>
              </a:buClr>
              <a:buFont typeface="Wingdings" pitchFamily="2" charset="2"/>
              <a:buChar char="§"/>
            </a:pPr>
            <a:endParaRPr lang="en-US" altLang="en-US" dirty="0" smtClean="0"/>
          </a:p>
        </p:txBody>
      </p:sp>
    </p:spTree>
    <p:extLst>
      <p:ext uri="{BB962C8B-B14F-4D97-AF65-F5344CB8AC3E}">
        <p14:creationId xmlns:p14="http://schemas.microsoft.com/office/powerpoint/2010/main" val="730737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3" name="Content Placeholder 2"/>
          <p:cNvSpPr>
            <a:spLocks noGrp="1"/>
          </p:cNvSpPr>
          <p:nvPr>
            <p:ph idx="1"/>
          </p:nvPr>
        </p:nvSpPr>
        <p:spPr/>
        <p:txBody>
          <a:bodyPr rtlCol="0">
            <a:normAutofit fontScale="92500" lnSpcReduction="10000"/>
          </a:bodyPr>
          <a:lstStyle/>
          <a:p>
            <a:pPr>
              <a:buClr>
                <a:srgbClr val="C00000"/>
              </a:buClr>
              <a:buFont typeface="Wingdings" panose="05000000000000000000" pitchFamily="2" charset="2"/>
              <a:buChar char="Ø"/>
              <a:defRPr/>
            </a:pPr>
            <a:r>
              <a:rPr lang="en-US" dirty="0" smtClean="0"/>
              <a:t>It </a:t>
            </a:r>
            <a:r>
              <a:rPr lang="en-US" dirty="0"/>
              <a:t>also includes </a:t>
            </a:r>
            <a:r>
              <a:rPr lang="en-US" b="1" dirty="0"/>
              <a:t>specialized transportation </a:t>
            </a:r>
            <a:r>
              <a:rPr lang="en-US" dirty="0"/>
              <a:t>from school to/from medically necessary services, </a:t>
            </a:r>
            <a:r>
              <a:rPr lang="en-US" b="1" dirty="0"/>
              <a:t>not from or to </a:t>
            </a:r>
            <a:r>
              <a:rPr lang="en-US" b="1" dirty="0" smtClean="0"/>
              <a:t>home</a:t>
            </a:r>
          </a:p>
          <a:p>
            <a:pPr marL="0" indent="0">
              <a:buClr>
                <a:srgbClr val="C00000"/>
              </a:buClr>
              <a:buNone/>
              <a:defRPr/>
            </a:pPr>
            <a:endParaRPr lang="en-US" dirty="0" smtClean="0"/>
          </a:p>
          <a:p>
            <a:pPr>
              <a:buClr>
                <a:srgbClr val="C00000"/>
              </a:buClr>
              <a:buFont typeface="Wingdings" panose="05000000000000000000" pitchFamily="2" charset="2"/>
              <a:buChar char="Ø"/>
              <a:defRPr/>
            </a:pPr>
            <a:r>
              <a:rPr lang="en-US" dirty="0"/>
              <a:t>Not directly billed, but reimbursed:</a:t>
            </a:r>
          </a:p>
          <a:p>
            <a:pPr lvl="1">
              <a:buClr>
                <a:srgbClr val="C00000"/>
              </a:buClr>
              <a:buFont typeface="Wingdings" panose="05000000000000000000" pitchFamily="2" charset="2"/>
              <a:buChar char="§"/>
              <a:defRPr/>
            </a:pPr>
            <a:r>
              <a:rPr lang="en-US" dirty="0"/>
              <a:t>Administrative Activities </a:t>
            </a:r>
          </a:p>
          <a:p>
            <a:pPr lvl="1">
              <a:buClr>
                <a:srgbClr val="C00000"/>
              </a:buClr>
              <a:buFont typeface="Wingdings" panose="05000000000000000000" pitchFamily="2" charset="2"/>
              <a:buChar char="§"/>
              <a:defRPr/>
            </a:pPr>
            <a:r>
              <a:rPr lang="en-US" dirty="0"/>
              <a:t>Medical Equipment and Supplies</a:t>
            </a:r>
          </a:p>
          <a:p>
            <a:pPr lvl="1">
              <a:buClr>
                <a:srgbClr val="C00000"/>
              </a:buClr>
              <a:buFont typeface="Wingdings" panose="05000000000000000000" pitchFamily="2" charset="2"/>
              <a:buChar char="§"/>
              <a:defRPr/>
            </a:pPr>
            <a:r>
              <a:rPr lang="en-US" b="1" dirty="0"/>
              <a:t>Equipment becomes the property of the district</a:t>
            </a:r>
          </a:p>
          <a:p>
            <a:pPr>
              <a:buClr>
                <a:srgbClr val="C00000"/>
              </a:buClr>
              <a:buFont typeface="Wingdings" panose="05000000000000000000" pitchFamily="2" charset="2"/>
              <a:buChar char="Ø"/>
              <a:defRPr/>
            </a:pPr>
            <a:endParaRPr lang="en-US" dirty="0"/>
          </a:p>
        </p:txBody>
      </p:sp>
    </p:spTree>
    <p:extLst>
      <p:ext uri="{BB962C8B-B14F-4D97-AF65-F5344CB8AC3E}">
        <p14:creationId xmlns:p14="http://schemas.microsoft.com/office/powerpoint/2010/main" val="3227175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44035" name="Content Placeholder 2"/>
          <p:cNvSpPr>
            <a:spLocks noGrp="1"/>
          </p:cNvSpPr>
          <p:nvPr>
            <p:ph idx="1"/>
          </p:nvPr>
        </p:nvSpPr>
        <p:spPr/>
        <p:txBody>
          <a:bodyPr>
            <a:normAutofit fontScale="92500" lnSpcReduction="10000"/>
          </a:bodyPr>
          <a:lstStyle/>
          <a:p>
            <a:pPr eaLnBrk="1" hangingPunct="1">
              <a:buClr>
                <a:srgbClr val="C00000"/>
              </a:buClr>
              <a:buFont typeface="Wingdings" pitchFamily="2" charset="2"/>
              <a:buChar char="Ø"/>
            </a:pPr>
            <a:r>
              <a:rPr lang="en-US" altLang="en-US" dirty="0" smtClean="0"/>
              <a:t>A school </a:t>
            </a:r>
            <a:r>
              <a:rPr lang="en-US" altLang="en-US" dirty="0"/>
              <a:t>district may </a:t>
            </a:r>
            <a:r>
              <a:rPr lang="en-US" altLang="en-US" dirty="0" smtClean="0"/>
              <a:t>ask</a:t>
            </a:r>
            <a:r>
              <a:rPr lang="en-US" altLang="en-US" dirty="0"/>
              <a:t> </a:t>
            </a:r>
            <a:r>
              <a:rPr lang="en-US" altLang="en-US" dirty="0" smtClean="0"/>
              <a:t>a family to apply for Medicaid, </a:t>
            </a:r>
            <a:r>
              <a:rPr lang="en-US" altLang="en-US" dirty="0"/>
              <a:t>but the </a:t>
            </a:r>
            <a:r>
              <a:rPr lang="en-US" altLang="en-US" dirty="0" smtClean="0"/>
              <a:t>agreement must </a:t>
            </a:r>
            <a:r>
              <a:rPr lang="en-US" altLang="en-US" dirty="0"/>
              <a:t>be voluntary </a:t>
            </a:r>
            <a:r>
              <a:rPr lang="en-US" altLang="en-US" dirty="0" smtClean="0"/>
              <a:t>for the family</a:t>
            </a:r>
            <a:r>
              <a:rPr lang="en-US" altLang="en-US" dirty="0"/>
              <a:t>.  </a:t>
            </a:r>
            <a:endParaRPr lang="en-US" altLang="en-US" dirty="0" smtClean="0"/>
          </a:p>
          <a:p>
            <a:pPr eaLnBrk="1" hangingPunct="1">
              <a:buClr>
                <a:srgbClr val="C00000"/>
              </a:buClr>
              <a:buFont typeface="Wingdings" pitchFamily="2" charset="2"/>
              <a:buChar char="Ø"/>
            </a:pPr>
            <a:r>
              <a:rPr lang="en-US" altLang="en-US" dirty="0" smtClean="0"/>
              <a:t>In </a:t>
            </a:r>
            <a:r>
              <a:rPr lang="en-US" altLang="en-US" dirty="0"/>
              <a:t>the event that a family agrees to permit the school to use Medicaid or private insurance, this must not result in a cost to the parent, such as a co-payment or reduction in annual or lifetime cap on coverage.</a:t>
            </a:r>
          </a:p>
          <a:p>
            <a:pPr eaLnBrk="1" hangingPunct="1">
              <a:buClr>
                <a:srgbClr val="C00000"/>
              </a:buClr>
              <a:buFont typeface="Wingdings" pitchFamily="2" charset="2"/>
              <a:buChar char="Ø"/>
            </a:pPr>
            <a:r>
              <a:rPr lang="en-US" altLang="en-US" dirty="0"/>
              <a:t>Refusal cannot be used to deny special education or related services</a:t>
            </a:r>
          </a:p>
          <a:p>
            <a:pPr eaLnBrk="1" hangingPunct="1">
              <a:buClr>
                <a:srgbClr val="C00000"/>
              </a:buClr>
              <a:buFont typeface="Wingdings" pitchFamily="2" charset="2"/>
              <a:buChar char="Ø"/>
            </a:pPr>
            <a:endParaRPr lang="en-US" altLang="en-US" dirty="0"/>
          </a:p>
        </p:txBody>
      </p:sp>
    </p:spTree>
    <p:extLst>
      <p:ext uri="{BB962C8B-B14F-4D97-AF65-F5344CB8AC3E}">
        <p14:creationId xmlns:p14="http://schemas.microsoft.com/office/powerpoint/2010/main" val="200970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47107" name="Content Placeholder 2"/>
          <p:cNvSpPr>
            <a:spLocks noGrp="1"/>
          </p:cNvSpPr>
          <p:nvPr>
            <p:ph idx="1"/>
          </p:nvPr>
        </p:nvSpPr>
        <p:spPr/>
        <p:txBody>
          <a:bodyPr>
            <a:normAutofit lnSpcReduction="10000"/>
          </a:bodyPr>
          <a:lstStyle/>
          <a:p>
            <a:pPr eaLnBrk="1" hangingPunct="1">
              <a:buClr>
                <a:srgbClr val="C00000"/>
              </a:buClr>
              <a:buFont typeface="Wingdings" pitchFamily="2" charset="2"/>
              <a:buChar char="Ø"/>
            </a:pPr>
            <a:r>
              <a:rPr lang="en-US" altLang="en-US" dirty="0" smtClean="0"/>
              <a:t>If a Medicaid enrolled child also has private insurance coverage, </a:t>
            </a:r>
            <a:r>
              <a:rPr lang="en-US" altLang="en-US" b="1" dirty="0" smtClean="0"/>
              <a:t>Medicaid would require the use of the private insurance, first</a:t>
            </a:r>
            <a:r>
              <a:rPr lang="en-US" altLang="en-US" dirty="0" smtClean="0"/>
              <a:t>.  </a:t>
            </a:r>
          </a:p>
          <a:p>
            <a:pPr eaLnBrk="1" hangingPunct="1">
              <a:buClr>
                <a:srgbClr val="C00000"/>
              </a:buClr>
              <a:buFont typeface="Wingdings" pitchFamily="2" charset="2"/>
              <a:buChar char="Ø"/>
            </a:pPr>
            <a:endParaRPr lang="en-US" altLang="en-US" dirty="0"/>
          </a:p>
          <a:p>
            <a:pPr eaLnBrk="1" hangingPunct="1">
              <a:buClr>
                <a:srgbClr val="C00000"/>
              </a:buClr>
              <a:buFont typeface="Wingdings" pitchFamily="2" charset="2"/>
              <a:buChar char="Ø"/>
            </a:pPr>
            <a:r>
              <a:rPr lang="en-US" altLang="en-US" dirty="0" smtClean="0"/>
              <a:t>The IDEA regulations do not effect the requirement under Medicaid that the state Medicaid agency pursue third party payers such as private insurance.  </a:t>
            </a:r>
          </a:p>
          <a:p>
            <a:pPr eaLnBrk="1" hangingPunct="1">
              <a:buClr>
                <a:srgbClr val="C00000"/>
              </a:buClr>
              <a:buFont typeface="Wingdings" pitchFamily="2" charset="2"/>
              <a:buChar char="Ø"/>
            </a:pPr>
            <a:endParaRPr lang="en-US" altLang="en-US" dirty="0" smtClean="0"/>
          </a:p>
        </p:txBody>
      </p:sp>
    </p:spTree>
    <p:extLst>
      <p:ext uri="{BB962C8B-B14F-4D97-AF65-F5344CB8AC3E}">
        <p14:creationId xmlns:p14="http://schemas.microsoft.com/office/powerpoint/2010/main" val="3274333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3" name="Content Placeholder 2"/>
          <p:cNvSpPr>
            <a:spLocks noGrp="1"/>
          </p:cNvSpPr>
          <p:nvPr>
            <p:ph idx="1"/>
          </p:nvPr>
        </p:nvSpPr>
        <p:spPr/>
        <p:txBody>
          <a:bodyPr rtlCol="0">
            <a:normAutofit/>
          </a:bodyPr>
          <a:lstStyle/>
          <a:p>
            <a:pPr>
              <a:buClr>
                <a:srgbClr val="C00000"/>
              </a:buClr>
              <a:buFont typeface="Wingdings" panose="05000000000000000000" pitchFamily="2" charset="2"/>
              <a:buChar char="Ø"/>
              <a:defRPr/>
            </a:pPr>
            <a:r>
              <a:rPr lang="en-US" dirty="0" smtClean="0"/>
              <a:t>If a student is covered by both private insurance and Medicaid,  the IDEA requires, </a:t>
            </a:r>
            <a:r>
              <a:rPr lang="en-US" dirty="0"/>
              <a:t>the public agency </a:t>
            </a:r>
            <a:r>
              <a:rPr lang="en-US" dirty="0" smtClean="0"/>
              <a:t>to obtain </a:t>
            </a:r>
            <a:r>
              <a:rPr lang="en-US" dirty="0"/>
              <a:t>the parent’s consent to use the private insurance, or </a:t>
            </a:r>
            <a:r>
              <a:rPr lang="en-US" b="1" dirty="0"/>
              <a:t>not use Medicaid to provide the service.</a:t>
            </a:r>
          </a:p>
          <a:p>
            <a:pPr marL="0" indent="0">
              <a:buNone/>
              <a:defRPr/>
            </a:pPr>
            <a:endParaRPr lang="en-US" dirty="0"/>
          </a:p>
        </p:txBody>
      </p:sp>
    </p:spTree>
    <p:extLst>
      <p:ext uri="{BB962C8B-B14F-4D97-AF65-F5344CB8AC3E}">
        <p14:creationId xmlns:p14="http://schemas.microsoft.com/office/powerpoint/2010/main" val="3225753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3" name="Content Placeholder 2"/>
          <p:cNvSpPr>
            <a:spLocks noGrp="1"/>
          </p:cNvSpPr>
          <p:nvPr>
            <p:ph idx="1"/>
          </p:nvPr>
        </p:nvSpPr>
        <p:spPr/>
        <p:txBody>
          <a:bodyPr rtlCol="0">
            <a:normAutofit/>
          </a:bodyPr>
          <a:lstStyle/>
          <a:p>
            <a:pPr>
              <a:lnSpc>
                <a:spcPct val="90000"/>
              </a:lnSpc>
              <a:buClr>
                <a:srgbClr val="C00000"/>
              </a:buClr>
              <a:buFont typeface="Wingdings" panose="05000000000000000000" pitchFamily="2" charset="2"/>
              <a:buChar char="Ø"/>
              <a:defRPr/>
            </a:pPr>
            <a:r>
              <a:rPr lang="en-US" dirty="0"/>
              <a:t>The right of a student with a disability to a Free and Appropriate Public Education (FAPE) is not dependent upon whether the parents agree to the use of public </a:t>
            </a:r>
            <a:r>
              <a:rPr lang="en-US" dirty="0" smtClean="0"/>
              <a:t>insurance/Medicaid</a:t>
            </a:r>
          </a:p>
          <a:p>
            <a:pPr>
              <a:lnSpc>
                <a:spcPct val="90000"/>
              </a:lnSpc>
              <a:buClr>
                <a:srgbClr val="C00000"/>
              </a:buClr>
              <a:buFont typeface="Wingdings" panose="05000000000000000000" pitchFamily="2" charset="2"/>
              <a:buChar char="Ø"/>
              <a:defRPr/>
            </a:pPr>
            <a:r>
              <a:rPr lang="en-US" dirty="0"/>
              <a:t>A school district may ask a family to apply for Medicaid or other public benefits, but it cannot be a requirement to receive services.</a:t>
            </a:r>
          </a:p>
          <a:p>
            <a:pPr marL="0" indent="0">
              <a:lnSpc>
                <a:spcPct val="90000"/>
              </a:lnSpc>
              <a:buClr>
                <a:srgbClr val="C00000"/>
              </a:buClr>
              <a:buNone/>
              <a:defRPr/>
            </a:pPr>
            <a:endParaRPr lang="en-US" dirty="0"/>
          </a:p>
          <a:p>
            <a:pPr marL="0" indent="0">
              <a:buNone/>
              <a:defRPr/>
            </a:pPr>
            <a:endParaRPr lang="en-US" dirty="0"/>
          </a:p>
        </p:txBody>
      </p:sp>
    </p:spTree>
    <p:extLst>
      <p:ext uri="{BB962C8B-B14F-4D97-AF65-F5344CB8AC3E}">
        <p14:creationId xmlns:p14="http://schemas.microsoft.com/office/powerpoint/2010/main" val="324815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lstStyle/>
          <a:p>
            <a:r>
              <a:rPr lang="en-US" altLang="en-US" dirty="0"/>
              <a:t>Disability Rights Ohio (DRO) is a non-profit corporation</a:t>
            </a:r>
          </a:p>
          <a:p>
            <a:r>
              <a:rPr lang="en-US" altLang="en-US" dirty="0"/>
              <a:t>Ohio’s designated Protection and Advocacy System and Client Assistance Program</a:t>
            </a:r>
          </a:p>
          <a:p>
            <a:r>
              <a:rPr lang="en-US" dirty="0"/>
              <a:t>To advocate for the human, civil and legal rights of people with disabilities in Ohio</a:t>
            </a:r>
          </a:p>
          <a:p>
            <a:endParaRPr lang="en-US" altLang="en-US" dirty="0"/>
          </a:p>
          <a:p>
            <a:endParaRPr lang="en-US" dirty="0"/>
          </a:p>
        </p:txBody>
      </p:sp>
    </p:spTree>
    <p:extLst>
      <p:ext uri="{BB962C8B-B14F-4D97-AF65-F5344CB8AC3E}">
        <p14:creationId xmlns:p14="http://schemas.microsoft.com/office/powerpoint/2010/main" val="365154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3" name="Content Placeholder 2"/>
          <p:cNvSpPr>
            <a:spLocks noGrp="1"/>
          </p:cNvSpPr>
          <p:nvPr>
            <p:ph idx="1"/>
          </p:nvPr>
        </p:nvSpPr>
        <p:spPr/>
        <p:txBody>
          <a:bodyPr rtlCol="0">
            <a:normAutofit fontScale="92500"/>
          </a:bodyPr>
          <a:lstStyle/>
          <a:p>
            <a:pPr>
              <a:buClr>
                <a:srgbClr val="C00000"/>
              </a:buClr>
              <a:buFont typeface="Wingdings" panose="05000000000000000000" pitchFamily="2" charset="2"/>
              <a:buChar char="Ø"/>
              <a:defRPr/>
            </a:pPr>
            <a:r>
              <a:rPr lang="en-US" dirty="0" smtClean="0"/>
              <a:t>Parental permission is </a:t>
            </a:r>
            <a:r>
              <a:rPr lang="en-US" dirty="0"/>
              <a:t>needed </a:t>
            </a:r>
            <a:r>
              <a:rPr lang="en-US" i="1" dirty="0"/>
              <a:t>prior </a:t>
            </a:r>
            <a:r>
              <a:rPr lang="en-US" dirty="0"/>
              <a:t>to disclosing information to the Medicaid agency or private </a:t>
            </a:r>
            <a:r>
              <a:rPr lang="en-US" dirty="0" smtClean="0"/>
              <a:t>insurers.</a:t>
            </a:r>
            <a:endParaRPr lang="en-US" dirty="0"/>
          </a:p>
          <a:p>
            <a:pPr>
              <a:buClr>
                <a:srgbClr val="C00000"/>
              </a:buClr>
              <a:buFont typeface="Wingdings" panose="05000000000000000000" pitchFamily="2" charset="2"/>
              <a:buChar char="Ø"/>
              <a:defRPr/>
            </a:pPr>
            <a:endParaRPr lang="en-US" dirty="0"/>
          </a:p>
          <a:p>
            <a:pPr>
              <a:buClr>
                <a:srgbClr val="C00000"/>
              </a:buClr>
              <a:buFont typeface="Wingdings" panose="05000000000000000000" pitchFamily="2" charset="2"/>
              <a:buChar char="Ø"/>
              <a:defRPr/>
            </a:pPr>
            <a:r>
              <a:rPr lang="en-US" dirty="0" smtClean="0"/>
              <a:t>The Family </a:t>
            </a:r>
            <a:r>
              <a:rPr lang="en-US" dirty="0"/>
              <a:t>Rights and Privacy Act (FERPA </a:t>
            </a:r>
            <a:r>
              <a:rPr lang="en-US" b="1" dirty="0"/>
              <a:t>requires signed and dated </a:t>
            </a:r>
            <a:r>
              <a:rPr lang="en-US" dirty="0"/>
              <a:t>consent before schools or other education agencies disclose personally identifiable information from the student’s educational records</a:t>
            </a:r>
          </a:p>
          <a:p>
            <a:pPr marL="0" indent="0">
              <a:buNone/>
              <a:defRPr/>
            </a:pPr>
            <a:endParaRPr lang="en-US" dirty="0"/>
          </a:p>
        </p:txBody>
      </p:sp>
    </p:spTree>
    <p:extLst>
      <p:ext uri="{BB962C8B-B14F-4D97-AF65-F5344CB8AC3E}">
        <p14:creationId xmlns:p14="http://schemas.microsoft.com/office/powerpoint/2010/main" val="1850354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56323" name="Content Placeholder 2"/>
          <p:cNvSpPr>
            <a:spLocks noGrp="1"/>
          </p:cNvSpPr>
          <p:nvPr>
            <p:ph idx="1"/>
          </p:nvPr>
        </p:nvSpPr>
        <p:spPr>
          <a:xfrm>
            <a:off x="457200" y="1995679"/>
            <a:ext cx="8229600" cy="3394472"/>
          </a:xfrm>
        </p:spPr>
        <p:txBody>
          <a:bodyPr>
            <a:normAutofit fontScale="85000" lnSpcReduction="10000"/>
          </a:bodyPr>
          <a:lstStyle/>
          <a:p>
            <a:pPr eaLnBrk="1" hangingPunct="1">
              <a:buClr>
                <a:srgbClr val="C00000"/>
              </a:buClr>
              <a:buFont typeface="Wingdings" pitchFamily="2" charset="2"/>
              <a:buChar char="Ø"/>
            </a:pPr>
            <a:r>
              <a:rPr lang="en-US" altLang="en-US" dirty="0" smtClean="0"/>
              <a:t>IDEA requires participating education agencies to obtain a </a:t>
            </a:r>
            <a:r>
              <a:rPr lang="en-US" altLang="en-US" b="1" u="sng" dirty="0" smtClean="0"/>
              <a:t>one-time written </a:t>
            </a:r>
            <a:r>
              <a:rPr lang="en-US" altLang="en-US" dirty="0" smtClean="0"/>
              <a:t>consent from the parent after receiving a </a:t>
            </a:r>
            <a:r>
              <a:rPr lang="en-US" altLang="en-US" b="1" u="sng" dirty="0" smtClean="0"/>
              <a:t>written notice </a:t>
            </a:r>
            <a:r>
              <a:rPr lang="en-US" altLang="en-US" dirty="0" smtClean="0"/>
              <a:t>describing the scope of the consent including:</a:t>
            </a:r>
          </a:p>
          <a:p>
            <a:pPr lvl="1" eaLnBrk="1" hangingPunct="1">
              <a:buClr>
                <a:srgbClr val="C00000"/>
              </a:buClr>
              <a:buFont typeface="Wingdings" pitchFamily="2" charset="2"/>
              <a:buChar char="§"/>
            </a:pPr>
            <a:r>
              <a:rPr lang="en-US" altLang="en-US" dirty="0" smtClean="0"/>
              <a:t>Release of personally identifiable information</a:t>
            </a:r>
          </a:p>
          <a:p>
            <a:pPr lvl="1" eaLnBrk="1" hangingPunct="1">
              <a:buClr>
                <a:srgbClr val="C00000"/>
              </a:buClr>
              <a:buFont typeface="Wingdings" pitchFamily="2" charset="2"/>
              <a:buChar char="§"/>
            </a:pPr>
            <a:r>
              <a:rPr lang="en-US" altLang="en-US" dirty="0" smtClean="0"/>
              <a:t>Purpose of the disclosure</a:t>
            </a:r>
          </a:p>
          <a:p>
            <a:pPr lvl="1" eaLnBrk="1" hangingPunct="1">
              <a:buClr>
                <a:srgbClr val="C00000"/>
              </a:buClr>
              <a:buFont typeface="Wingdings" pitchFamily="2" charset="2"/>
              <a:buChar char="§"/>
            </a:pPr>
            <a:r>
              <a:rPr lang="en-US" altLang="en-US" dirty="0" smtClean="0"/>
              <a:t>Agency who will receive the information</a:t>
            </a:r>
          </a:p>
          <a:p>
            <a:pPr lvl="1" eaLnBrk="1" hangingPunct="1">
              <a:buClr>
                <a:srgbClr val="C00000"/>
              </a:buClr>
              <a:buFont typeface="Wingdings" pitchFamily="2" charset="2"/>
              <a:buChar char="§"/>
            </a:pPr>
            <a:r>
              <a:rPr lang="en-US" altLang="en-US" i="1" dirty="0" smtClean="0"/>
              <a:t>This requirement is now included on the </a:t>
            </a:r>
            <a:r>
              <a:rPr lang="en-US" altLang="en-US" i="1" dirty="0" err="1" smtClean="0"/>
              <a:t>IEP</a:t>
            </a:r>
            <a:r>
              <a:rPr lang="en-US" altLang="en-US" i="1" dirty="0" smtClean="0"/>
              <a:t> form</a:t>
            </a:r>
            <a:endParaRPr lang="en-US" altLang="en-US" i="1" dirty="0"/>
          </a:p>
          <a:p>
            <a:pPr lvl="1" eaLnBrk="1" hangingPunct="1">
              <a:buClr>
                <a:srgbClr val="C00000"/>
              </a:buClr>
              <a:buFont typeface="Wingdings" pitchFamily="2" charset="2"/>
              <a:buChar char="§"/>
            </a:pPr>
            <a:endParaRPr lang="en-US" altLang="en-US" dirty="0" smtClean="0"/>
          </a:p>
          <a:p>
            <a:pPr lvl="1" eaLnBrk="1" hangingPunct="1">
              <a:buClr>
                <a:srgbClr val="C00000"/>
              </a:buClr>
              <a:buFont typeface="Wingdings" pitchFamily="2" charset="2"/>
              <a:buChar char="§"/>
            </a:pPr>
            <a:endParaRPr lang="en-US" altLang="en-US" dirty="0" smtClean="0"/>
          </a:p>
        </p:txBody>
      </p:sp>
    </p:spTree>
    <p:extLst>
      <p:ext uri="{BB962C8B-B14F-4D97-AF65-F5344CB8AC3E}">
        <p14:creationId xmlns:p14="http://schemas.microsoft.com/office/powerpoint/2010/main" val="1862632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dirty="0"/>
              <a:t>Medicaid School Program</a:t>
            </a:r>
            <a:endParaRPr lang="en-US" altLang="en-US" dirty="0" smtClean="0"/>
          </a:p>
        </p:txBody>
      </p:sp>
      <p:sp>
        <p:nvSpPr>
          <p:cNvPr id="57347" name="Content Placeholder 2"/>
          <p:cNvSpPr>
            <a:spLocks noGrp="1"/>
          </p:cNvSpPr>
          <p:nvPr>
            <p:ph idx="1"/>
          </p:nvPr>
        </p:nvSpPr>
        <p:spPr/>
        <p:txBody>
          <a:bodyPr/>
          <a:lstStyle/>
          <a:p>
            <a:pPr eaLnBrk="1" hangingPunct="1">
              <a:buClr>
                <a:srgbClr val="C00000"/>
              </a:buClr>
              <a:buFont typeface="Wingdings" pitchFamily="2" charset="2"/>
              <a:buChar char="Ø"/>
            </a:pPr>
            <a:r>
              <a:rPr lang="en-US" altLang="en-US" dirty="0" smtClean="0"/>
              <a:t>This one time consent will remain in place for a child with a disability until the student:</a:t>
            </a:r>
          </a:p>
          <a:p>
            <a:pPr lvl="1" eaLnBrk="1" hangingPunct="1">
              <a:buClr>
                <a:srgbClr val="C00000"/>
              </a:buClr>
              <a:buFont typeface="Wingdings" pitchFamily="2" charset="2"/>
              <a:buChar char="§"/>
            </a:pPr>
            <a:r>
              <a:rPr lang="en-US" altLang="en-US" dirty="0" smtClean="0"/>
              <a:t>Leaves special education via graduation, aging out, or voluntary withdrawal </a:t>
            </a:r>
          </a:p>
          <a:p>
            <a:pPr lvl="1" eaLnBrk="1" hangingPunct="1">
              <a:buClr>
                <a:srgbClr val="C00000"/>
              </a:buClr>
              <a:buFont typeface="Wingdings" pitchFamily="2" charset="2"/>
              <a:buChar char="§"/>
            </a:pPr>
            <a:r>
              <a:rPr lang="en-US" altLang="en-US" dirty="0" smtClean="0"/>
              <a:t>Leaves the school district in or out of Ohio</a:t>
            </a:r>
          </a:p>
          <a:p>
            <a:pPr lvl="1" eaLnBrk="1" hangingPunct="1">
              <a:buClr>
                <a:srgbClr val="C00000"/>
              </a:buClr>
              <a:buFont typeface="Wingdings" pitchFamily="2" charset="2"/>
              <a:buChar char="§"/>
            </a:pPr>
            <a:r>
              <a:rPr lang="en-US" altLang="en-US" dirty="0" smtClean="0"/>
              <a:t>Parent withdraws consent to permit the educational agency to continue to disclose information regarding the student.</a:t>
            </a:r>
          </a:p>
          <a:p>
            <a:pPr eaLnBrk="1" hangingPunct="1"/>
            <a:endParaRPr lang="en-US" altLang="en-US" dirty="0" smtClean="0"/>
          </a:p>
        </p:txBody>
      </p:sp>
    </p:spTree>
    <p:extLst>
      <p:ext uri="{BB962C8B-B14F-4D97-AF65-F5344CB8AC3E}">
        <p14:creationId xmlns:p14="http://schemas.microsoft.com/office/powerpoint/2010/main" val="40806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dirty="0" smtClean="0"/>
              <a:t>Medicaid School Program</a:t>
            </a:r>
          </a:p>
        </p:txBody>
      </p:sp>
      <p:sp>
        <p:nvSpPr>
          <p:cNvPr id="58371" name="Content Placeholder 2"/>
          <p:cNvSpPr>
            <a:spLocks noGrp="1"/>
          </p:cNvSpPr>
          <p:nvPr>
            <p:ph idx="1"/>
          </p:nvPr>
        </p:nvSpPr>
        <p:spPr/>
        <p:txBody>
          <a:bodyPr>
            <a:normAutofit fontScale="92500" lnSpcReduction="10000"/>
          </a:bodyPr>
          <a:lstStyle/>
          <a:p>
            <a:pPr eaLnBrk="1" hangingPunct="1">
              <a:buClr>
                <a:srgbClr val="C00000"/>
              </a:buClr>
              <a:buFont typeface="Wingdings" pitchFamily="2" charset="2"/>
              <a:buChar char="Ø"/>
            </a:pPr>
            <a:r>
              <a:rPr lang="en-US" altLang="en-US" dirty="0" smtClean="0"/>
              <a:t>If a parent consents to all the school district to use their child’s community Medicaid benefits their access to the Medicaid community services under </a:t>
            </a:r>
            <a:r>
              <a:rPr lang="en-US" altLang="en-US" dirty="0" err="1" smtClean="0"/>
              <a:t>EPSDT</a:t>
            </a:r>
            <a:r>
              <a:rPr lang="en-US" altLang="en-US" dirty="0" smtClean="0"/>
              <a:t> should not be limited.</a:t>
            </a:r>
          </a:p>
          <a:p>
            <a:pPr eaLnBrk="1" hangingPunct="1">
              <a:buClr>
                <a:srgbClr val="C00000"/>
              </a:buClr>
              <a:buFont typeface="Wingdings" pitchFamily="2" charset="2"/>
              <a:buChar char="Ø"/>
            </a:pPr>
            <a:r>
              <a:rPr lang="en-US" altLang="en-US" dirty="0" smtClean="0"/>
              <a:t>Your child continues to be entitled to a free and appropriate public education and you should not experience any cost to you whether you agree to the use of your child Medicaid benefits at school or not</a:t>
            </a:r>
          </a:p>
        </p:txBody>
      </p:sp>
    </p:spTree>
    <p:extLst>
      <p:ext uri="{BB962C8B-B14F-4D97-AF65-F5344CB8AC3E}">
        <p14:creationId xmlns:p14="http://schemas.microsoft.com/office/powerpoint/2010/main" val="2868206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895600"/>
            <a:ext cx="5943600" cy="1143000"/>
          </a:xfrm>
        </p:spPr>
        <p:txBody>
          <a:bodyPr/>
          <a:lstStyle/>
          <a:p>
            <a:r>
              <a:rPr lang="en-US" dirty="0"/>
              <a:t>Medicaid Pro Bono </a:t>
            </a:r>
            <a:r>
              <a:rPr lang="en-US" dirty="0" smtClean="0"/>
              <a:t>Program</a:t>
            </a:r>
            <a:endParaRPr lang="en-US" dirty="0"/>
          </a:p>
        </p:txBody>
      </p:sp>
    </p:spTree>
    <p:extLst>
      <p:ext uri="{BB962C8B-B14F-4D97-AF65-F5344CB8AC3E}">
        <p14:creationId xmlns:p14="http://schemas.microsoft.com/office/powerpoint/2010/main" val="621662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70740" y="4084989"/>
            <a:ext cx="3316060" cy="2208496"/>
          </a:xfrm>
          <a:prstGeom prst="rect">
            <a:avLst/>
          </a:prstGeom>
        </p:spPr>
      </p:pic>
      <p:sp>
        <p:nvSpPr>
          <p:cNvPr id="2" name="Title 1"/>
          <p:cNvSpPr>
            <a:spLocks noGrp="1"/>
          </p:cNvSpPr>
          <p:nvPr>
            <p:ph type="title"/>
          </p:nvPr>
        </p:nvSpPr>
        <p:spPr/>
        <p:txBody>
          <a:bodyPr/>
          <a:lstStyle/>
          <a:p>
            <a:r>
              <a:rPr lang="en-US" dirty="0"/>
              <a:t>Pro Bono </a:t>
            </a:r>
            <a:r>
              <a:rPr lang="en-US" dirty="0" smtClean="0"/>
              <a:t>Program</a:t>
            </a:r>
            <a:endParaRPr lang="en-US" dirty="0"/>
          </a:p>
        </p:txBody>
      </p:sp>
      <p:sp>
        <p:nvSpPr>
          <p:cNvPr id="3" name="Content Placeholder 2"/>
          <p:cNvSpPr>
            <a:spLocks noGrp="1"/>
          </p:cNvSpPr>
          <p:nvPr>
            <p:ph idx="1"/>
          </p:nvPr>
        </p:nvSpPr>
        <p:spPr/>
        <p:txBody>
          <a:bodyPr>
            <a:normAutofit/>
          </a:bodyPr>
          <a:lstStyle/>
          <a:p>
            <a:r>
              <a:rPr lang="en-US" sz="2400" dirty="0"/>
              <a:t>Disability Rights Ohio receives many calls from people across the state after their Medicaid insurance denies their requests for services or equipment and they find themselves entangled in the very complicated Medicaid appeals </a:t>
            </a:r>
            <a:r>
              <a:rPr lang="en-US" sz="2400" dirty="0" smtClean="0"/>
              <a:t>process</a:t>
            </a:r>
          </a:p>
          <a:p>
            <a:r>
              <a:rPr lang="en-US" sz="2400" dirty="0" smtClean="0"/>
              <a:t>For </a:t>
            </a:r>
            <a:r>
              <a:rPr lang="en-US" sz="2400" dirty="0"/>
              <a:t>example:</a:t>
            </a:r>
          </a:p>
          <a:p>
            <a:pPr lvl="1"/>
            <a:r>
              <a:rPr lang="en-US" sz="2400" dirty="0"/>
              <a:t>speech generating devices, </a:t>
            </a:r>
          </a:p>
          <a:p>
            <a:pPr lvl="1"/>
            <a:r>
              <a:rPr lang="en-US" sz="2400" dirty="0"/>
              <a:t>wheelchairs, </a:t>
            </a:r>
          </a:p>
          <a:p>
            <a:pPr lvl="1"/>
            <a:r>
              <a:rPr lang="en-US" sz="2400" dirty="0"/>
              <a:t>nursing or aide services,</a:t>
            </a:r>
          </a:p>
          <a:p>
            <a:pPr lvl="1"/>
            <a:r>
              <a:rPr lang="en-US" sz="2400" dirty="0"/>
              <a:t>waivers</a:t>
            </a:r>
          </a:p>
        </p:txBody>
      </p:sp>
    </p:spTree>
    <p:extLst>
      <p:ext uri="{BB962C8B-B14F-4D97-AF65-F5344CB8AC3E}">
        <p14:creationId xmlns:p14="http://schemas.microsoft.com/office/powerpoint/2010/main" val="3509250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Bono </a:t>
            </a:r>
            <a:r>
              <a:rPr lang="en-US" dirty="0" smtClean="0"/>
              <a:t>Program</a:t>
            </a:r>
            <a:r>
              <a:rPr lang="en-US" dirty="0"/>
              <a:t>	</a:t>
            </a:r>
          </a:p>
        </p:txBody>
      </p:sp>
      <p:sp>
        <p:nvSpPr>
          <p:cNvPr id="3" name="Content Placeholder 2"/>
          <p:cNvSpPr>
            <a:spLocks noGrp="1"/>
          </p:cNvSpPr>
          <p:nvPr>
            <p:ph idx="1"/>
          </p:nvPr>
        </p:nvSpPr>
        <p:spPr/>
        <p:txBody>
          <a:bodyPr>
            <a:normAutofit/>
          </a:bodyPr>
          <a:lstStyle/>
          <a:p>
            <a:r>
              <a:rPr lang="en-US" sz="2800" dirty="0" smtClean="0"/>
              <a:t>Partnerships </a:t>
            </a:r>
            <a:r>
              <a:rPr lang="en-US" sz="2800" dirty="0"/>
              <a:t>with Nationwide Insurance and McDonald Hopkins, </a:t>
            </a:r>
            <a:r>
              <a:rPr lang="en-US" sz="2800" dirty="0" smtClean="0"/>
              <a:t>LLC connect </a:t>
            </a:r>
            <a:r>
              <a:rPr lang="en-US" sz="2800" dirty="0"/>
              <a:t>people with volunteer attorneys and paralegals who provide free legal representation in certain Medicaid </a:t>
            </a:r>
            <a:r>
              <a:rPr lang="en-US" sz="2800" dirty="0" smtClean="0"/>
              <a:t>appeal cases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274" y="3717925"/>
            <a:ext cx="5223386" cy="2590800"/>
          </a:xfrm>
          <a:prstGeom prst="rect">
            <a:avLst/>
          </a:prstGeom>
        </p:spPr>
      </p:pic>
    </p:spTree>
    <p:extLst>
      <p:ext uri="{BB962C8B-B14F-4D97-AF65-F5344CB8AC3E}">
        <p14:creationId xmlns:p14="http://schemas.microsoft.com/office/powerpoint/2010/main" val="1666946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Counties</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a:t>Ashland</a:t>
            </a:r>
          </a:p>
          <a:p>
            <a:r>
              <a:rPr lang="en-US" dirty="0"/>
              <a:t>Ashtabula</a:t>
            </a:r>
          </a:p>
          <a:p>
            <a:r>
              <a:rPr lang="en-US" dirty="0"/>
              <a:t>Champaign</a:t>
            </a:r>
          </a:p>
          <a:p>
            <a:r>
              <a:rPr lang="en-US" dirty="0"/>
              <a:t>Clark</a:t>
            </a:r>
          </a:p>
          <a:p>
            <a:r>
              <a:rPr lang="en-US" dirty="0"/>
              <a:t>Coshocton</a:t>
            </a:r>
          </a:p>
          <a:p>
            <a:r>
              <a:rPr lang="en-US" dirty="0"/>
              <a:t>Cuyahoga</a:t>
            </a:r>
          </a:p>
          <a:p>
            <a:r>
              <a:rPr lang="en-US" dirty="0"/>
              <a:t>Delaware</a:t>
            </a:r>
          </a:p>
          <a:p>
            <a:r>
              <a:rPr lang="en-US" dirty="0"/>
              <a:t>Erie</a:t>
            </a:r>
          </a:p>
          <a:p>
            <a:r>
              <a:rPr lang="en-US" dirty="0"/>
              <a:t>Fairfield</a:t>
            </a:r>
          </a:p>
          <a:p>
            <a:r>
              <a:rPr lang="en-US" dirty="0"/>
              <a:t>Fayette</a:t>
            </a:r>
          </a:p>
          <a:p>
            <a:r>
              <a:rPr lang="en-US" dirty="0"/>
              <a:t>Franklin</a:t>
            </a:r>
          </a:p>
          <a:p>
            <a:r>
              <a:rPr lang="en-US" dirty="0"/>
              <a:t>Geauga</a:t>
            </a:r>
          </a:p>
          <a:p>
            <a:r>
              <a:rPr lang="en-US" dirty="0"/>
              <a:t>Greene</a:t>
            </a:r>
          </a:p>
          <a:p>
            <a:r>
              <a:rPr lang="en-US" dirty="0"/>
              <a:t>Hardin</a:t>
            </a:r>
          </a:p>
          <a:p>
            <a:r>
              <a:rPr lang="en-US" dirty="0"/>
              <a:t>Hocking</a:t>
            </a:r>
          </a:p>
          <a:p>
            <a:r>
              <a:rPr lang="en-US" dirty="0"/>
              <a:t>Huron </a:t>
            </a:r>
          </a:p>
          <a:p>
            <a:r>
              <a:rPr lang="en-US" dirty="0" smtClean="0"/>
              <a:t>Knox</a:t>
            </a:r>
          </a:p>
          <a:p>
            <a:r>
              <a:rPr lang="en-US" dirty="0"/>
              <a:t>Lake</a:t>
            </a:r>
          </a:p>
          <a:p>
            <a:endParaRPr lang="en-US" dirty="0"/>
          </a:p>
        </p:txBody>
      </p:sp>
      <p:sp>
        <p:nvSpPr>
          <p:cNvPr id="4" name="Content Placeholder 3"/>
          <p:cNvSpPr>
            <a:spLocks noGrp="1"/>
          </p:cNvSpPr>
          <p:nvPr>
            <p:ph sz="half" idx="2"/>
          </p:nvPr>
        </p:nvSpPr>
        <p:spPr/>
        <p:txBody>
          <a:bodyPr>
            <a:normAutofit fontScale="55000" lnSpcReduction="20000"/>
          </a:bodyPr>
          <a:lstStyle/>
          <a:p>
            <a:r>
              <a:rPr lang="en-US" dirty="0"/>
              <a:t>Licking</a:t>
            </a:r>
          </a:p>
          <a:p>
            <a:r>
              <a:rPr lang="en-US" dirty="0" smtClean="0"/>
              <a:t>Logan</a:t>
            </a:r>
            <a:endParaRPr lang="en-US" dirty="0"/>
          </a:p>
          <a:p>
            <a:r>
              <a:rPr lang="en-US" dirty="0"/>
              <a:t>Lorain</a:t>
            </a:r>
          </a:p>
          <a:p>
            <a:r>
              <a:rPr lang="en-US" dirty="0"/>
              <a:t>Madison</a:t>
            </a:r>
          </a:p>
          <a:p>
            <a:r>
              <a:rPr lang="en-US" dirty="0"/>
              <a:t>Mahoning</a:t>
            </a:r>
          </a:p>
          <a:p>
            <a:r>
              <a:rPr lang="en-US" dirty="0"/>
              <a:t>Marion</a:t>
            </a:r>
          </a:p>
          <a:p>
            <a:r>
              <a:rPr lang="en-US" dirty="0"/>
              <a:t>Medina</a:t>
            </a:r>
          </a:p>
          <a:p>
            <a:r>
              <a:rPr lang="en-US" dirty="0"/>
              <a:t>Morrow</a:t>
            </a:r>
          </a:p>
          <a:p>
            <a:r>
              <a:rPr lang="en-US" dirty="0"/>
              <a:t>Muskingum</a:t>
            </a:r>
          </a:p>
          <a:p>
            <a:r>
              <a:rPr lang="en-US" dirty="0"/>
              <a:t>Perry</a:t>
            </a:r>
          </a:p>
          <a:p>
            <a:r>
              <a:rPr lang="en-US" dirty="0"/>
              <a:t>Pickaway</a:t>
            </a:r>
          </a:p>
          <a:p>
            <a:r>
              <a:rPr lang="en-US" dirty="0"/>
              <a:t>Portage</a:t>
            </a:r>
          </a:p>
          <a:p>
            <a:r>
              <a:rPr lang="en-US" dirty="0"/>
              <a:t>Ross</a:t>
            </a:r>
          </a:p>
          <a:p>
            <a:r>
              <a:rPr lang="en-US" dirty="0"/>
              <a:t>Stark</a:t>
            </a:r>
          </a:p>
          <a:p>
            <a:r>
              <a:rPr lang="en-US" dirty="0"/>
              <a:t>Summit</a:t>
            </a:r>
          </a:p>
          <a:p>
            <a:r>
              <a:rPr lang="en-US" dirty="0"/>
              <a:t>Trumbull</a:t>
            </a:r>
          </a:p>
          <a:p>
            <a:r>
              <a:rPr lang="en-US" dirty="0"/>
              <a:t>Union</a:t>
            </a:r>
          </a:p>
          <a:p>
            <a:r>
              <a:rPr lang="en-US" dirty="0"/>
              <a:t>Wayne </a:t>
            </a:r>
          </a:p>
        </p:txBody>
      </p:sp>
    </p:spTree>
    <p:extLst>
      <p:ext uri="{BB962C8B-B14F-4D97-AF65-F5344CB8AC3E}">
        <p14:creationId xmlns:p14="http://schemas.microsoft.com/office/powerpoint/2010/main" val="4119479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Issues</a:t>
            </a:r>
            <a:endParaRPr lang="en-US" dirty="0"/>
          </a:p>
        </p:txBody>
      </p:sp>
      <p:sp>
        <p:nvSpPr>
          <p:cNvPr id="3" name="Content Placeholder 2"/>
          <p:cNvSpPr>
            <a:spLocks noGrp="1"/>
          </p:cNvSpPr>
          <p:nvPr>
            <p:ph idx="1"/>
          </p:nvPr>
        </p:nvSpPr>
        <p:spPr/>
        <p:txBody>
          <a:bodyPr>
            <a:noAutofit/>
          </a:bodyPr>
          <a:lstStyle/>
          <a:p>
            <a:r>
              <a:rPr lang="en-US" sz="2000" dirty="0" smtClean="0"/>
              <a:t>Denial </a:t>
            </a:r>
            <a:r>
              <a:rPr lang="en-US" sz="2000" dirty="0"/>
              <a:t>of eligibility for a specific program, including:</a:t>
            </a:r>
          </a:p>
          <a:p>
            <a:pPr lvl="1"/>
            <a:r>
              <a:rPr lang="en-US" sz="2000" dirty="0" smtClean="0"/>
              <a:t>Medicaid </a:t>
            </a:r>
            <a:r>
              <a:rPr lang="en-US" sz="2000" dirty="0"/>
              <a:t>waivers (such as Ohio Home Care, Individual Options)</a:t>
            </a:r>
          </a:p>
          <a:p>
            <a:pPr lvl="1"/>
            <a:r>
              <a:rPr lang="en-US" sz="2000" dirty="0" smtClean="0"/>
              <a:t>The </a:t>
            </a:r>
            <a:r>
              <a:rPr lang="en-US" sz="2000" dirty="0"/>
              <a:t>waiting list for Medicaid waivers and/or waiting list </a:t>
            </a:r>
            <a:r>
              <a:rPr lang="en-US" sz="2000" dirty="0" smtClean="0"/>
              <a:t>assessment determinations</a:t>
            </a:r>
          </a:p>
          <a:p>
            <a:pPr lvl="1"/>
            <a:r>
              <a:rPr lang="en-US" sz="2000" dirty="0" smtClean="0"/>
              <a:t>The </a:t>
            </a:r>
            <a:r>
              <a:rPr lang="en-US" sz="2000" dirty="0"/>
              <a:t>Medicaid Buy-In for Workers with Disabilities program</a:t>
            </a:r>
          </a:p>
          <a:p>
            <a:r>
              <a:rPr lang="en-US" sz="2000" dirty="0"/>
              <a:t>D</a:t>
            </a:r>
            <a:r>
              <a:rPr lang="en-US" sz="2000" dirty="0" smtClean="0"/>
              <a:t>enial </a:t>
            </a:r>
            <a:r>
              <a:rPr lang="en-US" sz="2000" dirty="0"/>
              <a:t>of or reduction in services, such as:</a:t>
            </a:r>
          </a:p>
          <a:p>
            <a:pPr lvl="1"/>
            <a:r>
              <a:rPr lang="en-US" sz="2000" dirty="0" smtClean="0"/>
              <a:t>Assistive Technology </a:t>
            </a:r>
            <a:r>
              <a:rPr lang="en-US" sz="2000" dirty="0"/>
              <a:t>or Durable Medical Equipment </a:t>
            </a:r>
            <a:endParaRPr lang="en-US" sz="2000" dirty="0" smtClean="0"/>
          </a:p>
          <a:p>
            <a:pPr lvl="1"/>
            <a:r>
              <a:rPr lang="en-US" sz="2000" dirty="0" smtClean="0"/>
              <a:t>Home </a:t>
            </a:r>
            <a:r>
              <a:rPr lang="en-US" sz="2000" dirty="0"/>
              <a:t>modifications</a:t>
            </a:r>
          </a:p>
          <a:p>
            <a:pPr lvl="1"/>
            <a:r>
              <a:rPr lang="en-US" sz="2000" dirty="0" smtClean="0"/>
              <a:t>Nursing </a:t>
            </a:r>
            <a:r>
              <a:rPr lang="en-US" sz="2000" dirty="0"/>
              <a:t>or aide services</a:t>
            </a:r>
          </a:p>
          <a:p>
            <a:pPr lvl="1"/>
            <a:r>
              <a:rPr lang="en-US" sz="2000" dirty="0" smtClean="0"/>
              <a:t>Therapy </a:t>
            </a:r>
            <a:r>
              <a:rPr lang="en-US" sz="2000" dirty="0"/>
              <a:t>services (such as Applied Behavior Analysis (ABA), </a:t>
            </a:r>
            <a:r>
              <a:rPr lang="en-US" sz="2000" dirty="0" smtClean="0"/>
              <a:t>occupational, physical</a:t>
            </a:r>
            <a:r>
              <a:rPr lang="en-US" sz="2000" dirty="0"/>
              <a:t>, and speech/language services)</a:t>
            </a:r>
          </a:p>
          <a:p>
            <a:pPr lvl="1"/>
            <a:r>
              <a:rPr lang="en-US" sz="2000" dirty="0" smtClean="0"/>
              <a:t>Medicaid </a:t>
            </a:r>
            <a:r>
              <a:rPr lang="en-US" sz="2000" dirty="0"/>
              <a:t>waiver services</a:t>
            </a:r>
          </a:p>
        </p:txBody>
      </p:sp>
    </p:spTree>
    <p:extLst>
      <p:ext uri="{BB962C8B-B14F-4D97-AF65-F5344CB8AC3E}">
        <p14:creationId xmlns:p14="http://schemas.microsoft.com/office/powerpoint/2010/main" val="3708911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Bono Program</a:t>
            </a:r>
            <a:endParaRPr lang="en-US" dirty="0"/>
          </a:p>
        </p:txBody>
      </p:sp>
      <p:sp>
        <p:nvSpPr>
          <p:cNvPr id="3" name="Content Placeholder 2"/>
          <p:cNvSpPr>
            <a:spLocks noGrp="1"/>
          </p:cNvSpPr>
          <p:nvPr>
            <p:ph idx="1"/>
          </p:nvPr>
        </p:nvSpPr>
        <p:spPr/>
        <p:txBody>
          <a:bodyPr/>
          <a:lstStyle/>
          <a:p>
            <a:r>
              <a:rPr lang="en-US" dirty="0" smtClean="0"/>
              <a:t>Eligibility for the program does not mean a volunteer will be able to represent, as DRO cannot </a:t>
            </a:r>
            <a:r>
              <a:rPr lang="en-US" dirty="0"/>
              <a:t>guarantee that a volunteer will be available and able to take a </a:t>
            </a:r>
            <a:r>
              <a:rPr lang="en-US" dirty="0" smtClean="0"/>
              <a:t>case</a:t>
            </a:r>
          </a:p>
          <a:p>
            <a:endParaRPr lang="en-US" dirty="0" smtClean="0"/>
          </a:p>
          <a:p>
            <a:r>
              <a:rPr lang="en-US" dirty="0" smtClean="0"/>
              <a:t>More information available on our website at www.disabilityrightsohio.org/medicaid</a:t>
            </a:r>
            <a:endParaRPr lang="en-US" dirty="0"/>
          </a:p>
        </p:txBody>
      </p:sp>
    </p:spTree>
    <p:extLst>
      <p:ext uri="{BB962C8B-B14F-4D97-AF65-F5344CB8AC3E}">
        <p14:creationId xmlns:p14="http://schemas.microsoft.com/office/powerpoint/2010/main" val="240303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for our Services</a:t>
            </a:r>
            <a:endParaRPr lang="en-US" dirty="0"/>
          </a:p>
        </p:txBody>
      </p:sp>
      <p:sp>
        <p:nvSpPr>
          <p:cNvPr id="3" name="Content Placeholder 2"/>
          <p:cNvSpPr>
            <a:spLocks noGrp="1"/>
          </p:cNvSpPr>
          <p:nvPr>
            <p:ph idx="1"/>
          </p:nvPr>
        </p:nvSpPr>
        <p:spPr/>
        <p:txBody>
          <a:bodyPr/>
          <a:lstStyle/>
          <a:p>
            <a:r>
              <a:rPr lang="en-US" altLang="en-US" dirty="0"/>
              <a:t>People with disabilities</a:t>
            </a:r>
          </a:p>
          <a:p>
            <a:r>
              <a:rPr lang="en-US" altLang="en-US" dirty="0"/>
              <a:t>No income requirement</a:t>
            </a:r>
          </a:p>
          <a:p>
            <a:r>
              <a:rPr lang="en-US" altLang="en-US" dirty="0"/>
              <a:t>Clients are not charged for </a:t>
            </a:r>
            <a:r>
              <a:rPr lang="en-US" altLang="en-US" dirty="0" smtClean="0"/>
              <a:t>services</a:t>
            </a:r>
          </a:p>
          <a:p>
            <a:r>
              <a:rPr lang="en-US" altLang="en-US" dirty="0" smtClean="0"/>
              <a:t>Contact our intake department to request help</a:t>
            </a:r>
            <a:endParaRPr lang="en-US" altLang="en-US" dirty="0"/>
          </a:p>
          <a:p>
            <a:endParaRPr lang="en-US" dirty="0"/>
          </a:p>
        </p:txBody>
      </p:sp>
    </p:spTree>
    <p:extLst>
      <p:ext uri="{BB962C8B-B14F-4D97-AF65-F5344CB8AC3E}">
        <p14:creationId xmlns:p14="http://schemas.microsoft.com/office/powerpoint/2010/main" val="4026761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2209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a:t>Disability Rights Ohio</a:t>
            </a:r>
          </a:p>
          <a:p>
            <a:r>
              <a:rPr lang="en-US" dirty="0"/>
              <a:t>200 Civic Center Drive, Suite 300</a:t>
            </a:r>
          </a:p>
          <a:p>
            <a:r>
              <a:rPr lang="en-US" dirty="0"/>
              <a:t>Columbus, Ohio 43215</a:t>
            </a:r>
          </a:p>
          <a:p>
            <a:r>
              <a:rPr lang="en-US" dirty="0"/>
              <a:t>614-466-7264</a:t>
            </a:r>
          </a:p>
          <a:p>
            <a:r>
              <a:rPr lang="en-US" dirty="0"/>
              <a:t>800-282-9181</a:t>
            </a:r>
          </a:p>
          <a:p>
            <a:r>
              <a:rPr lang="en-US" dirty="0"/>
              <a:t>Disabilityrightsohio.org</a:t>
            </a:r>
          </a:p>
          <a:p>
            <a:endParaRPr lang="en-US" dirty="0"/>
          </a:p>
        </p:txBody>
      </p:sp>
    </p:spTree>
    <p:extLst>
      <p:ext uri="{BB962C8B-B14F-4D97-AF65-F5344CB8AC3E}">
        <p14:creationId xmlns:p14="http://schemas.microsoft.com/office/powerpoint/2010/main" val="46544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p:txBody>
          <a:bodyPr/>
          <a:lstStyle/>
          <a:p>
            <a:r>
              <a:rPr lang="en-US" dirty="0" smtClean="0"/>
              <a:t>Accessing healthcare for children through:</a:t>
            </a:r>
          </a:p>
          <a:p>
            <a:r>
              <a:rPr lang="en-US" dirty="0"/>
              <a:t>The Early and Periodic Screening, Diagnostic and Treatment (EPSDT)benefit</a:t>
            </a:r>
          </a:p>
          <a:p>
            <a:r>
              <a:rPr lang="en-US" dirty="0"/>
              <a:t>Ohio’s Medicaid in Schools Program (MSP)</a:t>
            </a:r>
          </a:p>
          <a:p>
            <a:r>
              <a:rPr lang="en-US" dirty="0"/>
              <a:t>DRO’s Medicaid Pro Bono Program</a:t>
            </a:r>
          </a:p>
          <a:p>
            <a:endParaRPr lang="en-US" dirty="0" smtClean="0"/>
          </a:p>
        </p:txBody>
      </p:sp>
    </p:spTree>
    <p:extLst>
      <p:ext uri="{BB962C8B-B14F-4D97-AF65-F5344CB8AC3E}">
        <p14:creationId xmlns:p14="http://schemas.microsoft.com/office/powerpoint/2010/main" val="303820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EPSDT</a:t>
            </a:r>
            <a:endParaRPr lang="en-US" dirty="0"/>
          </a:p>
        </p:txBody>
      </p:sp>
      <p:sp>
        <p:nvSpPr>
          <p:cNvPr id="3" name="Content Placeholder 2"/>
          <p:cNvSpPr>
            <a:spLocks noGrp="1"/>
          </p:cNvSpPr>
          <p:nvPr>
            <p:ph idx="1"/>
          </p:nvPr>
        </p:nvSpPr>
        <p:spPr/>
        <p:txBody>
          <a:bodyPr>
            <a:normAutofit lnSpcReduction="10000"/>
          </a:bodyPr>
          <a:lstStyle/>
          <a:p>
            <a:r>
              <a:rPr lang="en-US" dirty="0"/>
              <a:t>Early and Periodic Screening, </a:t>
            </a:r>
            <a:r>
              <a:rPr lang="en-US" dirty="0" smtClean="0"/>
              <a:t>Diagnostic </a:t>
            </a:r>
            <a:r>
              <a:rPr lang="en-US" dirty="0"/>
              <a:t>and Treatment.</a:t>
            </a:r>
          </a:p>
          <a:p>
            <a:r>
              <a:rPr lang="en-US" dirty="0"/>
              <a:t>Federal Medicaid Program applicable to children up to age 21.</a:t>
            </a:r>
          </a:p>
          <a:p>
            <a:r>
              <a:rPr lang="en-US" dirty="0"/>
              <a:t>Designed to find and treat health problems early so that children have better outcomes.</a:t>
            </a:r>
          </a:p>
          <a:p>
            <a:r>
              <a:rPr lang="en-US" dirty="0"/>
              <a:t>Kids </a:t>
            </a:r>
            <a:r>
              <a:rPr lang="en-US" dirty="0" smtClean="0"/>
              <a:t>get access to additional services through EPSDT.</a:t>
            </a:r>
            <a:endParaRPr lang="en-US" dirty="0"/>
          </a:p>
          <a:p>
            <a:endParaRPr lang="en-US" dirty="0"/>
          </a:p>
        </p:txBody>
      </p:sp>
    </p:spTree>
    <p:extLst>
      <p:ext uri="{BB962C8B-B14F-4D97-AF65-F5344CB8AC3E}">
        <p14:creationId xmlns:p14="http://schemas.microsoft.com/office/powerpoint/2010/main" val="310857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EPSDT Services</a:t>
            </a:r>
            <a:endParaRPr lang="en-US" dirty="0"/>
          </a:p>
        </p:txBody>
      </p:sp>
      <p:sp>
        <p:nvSpPr>
          <p:cNvPr id="3" name="Content Placeholder 2"/>
          <p:cNvSpPr>
            <a:spLocks noGrp="1"/>
          </p:cNvSpPr>
          <p:nvPr>
            <p:ph idx="1"/>
          </p:nvPr>
        </p:nvSpPr>
        <p:spPr/>
        <p:txBody>
          <a:bodyPr/>
          <a:lstStyle/>
          <a:p>
            <a:r>
              <a:rPr lang="en-US" dirty="0"/>
              <a:t>Screening services "to detect physical and mental </a:t>
            </a:r>
            <a:r>
              <a:rPr lang="en-US" dirty="0" smtClean="0"/>
              <a:t>conditions” periodically as a child grows, and whenever </a:t>
            </a:r>
            <a:r>
              <a:rPr lang="en-US" dirty="0"/>
              <a:t>a problem is </a:t>
            </a:r>
            <a:r>
              <a:rPr lang="en-US" dirty="0" smtClean="0"/>
              <a:t>suspected.</a:t>
            </a:r>
            <a:endParaRPr lang="en-US" dirty="0"/>
          </a:p>
          <a:p>
            <a:r>
              <a:rPr lang="en-US" dirty="0"/>
              <a:t>AAP Bright Futures established periodicity of screening (recommendations for preventive pediatric healthcare).</a:t>
            </a:r>
          </a:p>
          <a:p>
            <a:endParaRPr lang="en-US" dirty="0"/>
          </a:p>
        </p:txBody>
      </p:sp>
    </p:spTree>
    <p:extLst>
      <p:ext uri="{BB962C8B-B14F-4D97-AF65-F5344CB8AC3E}">
        <p14:creationId xmlns:p14="http://schemas.microsoft.com/office/powerpoint/2010/main" val="29228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Services</a:t>
            </a:r>
            <a:endParaRPr lang="en-US" dirty="0"/>
          </a:p>
        </p:txBody>
      </p:sp>
      <p:sp>
        <p:nvSpPr>
          <p:cNvPr id="3" name="Content Placeholder 2"/>
          <p:cNvSpPr>
            <a:spLocks noGrp="1"/>
          </p:cNvSpPr>
          <p:nvPr>
            <p:ph idx="1"/>
          </p:nvPr>
        </p:nvSpPr>
        <p:spPr/>
        <p:txBody>
          <a:bodyPr/>
          <a:lstStyle/>
          <a:p>
            <a:r>
              <a:rPr lang="en-US" dirty="0"/>
              <a:t>At a minimum, diagnosis and treatment for defects in vision, including eyeglasses</a:t>
            </a:r>
            <a:r>
              <a:rPr lang="en-US" dirty="0" smtClean="0"/>
              <a:t>.</a:t>
            </a:r>
          </a:p>
          <a:p>
            <a:r>
              <a:rPr lang="en-US" dirty="0" smtClean="0"/>
              <a:t>Other vision services as medically necessary.</a:t>
            </a:r>
            <a:endParaRPr lang="en-US" dirty="0"/>
          </a:p>
          <a:p>
            <a:endParaRPr lang="en-US" dirty="0"/>
          </a:p>
        </p:txBody>
      </p:sp>
    </p:spTree>
    <p:extLst>
      <p:ext uri="{BB962C8B-B14F-4D97-AF65-F5344CB8AC3E}">
        <p14:creationId xmlns:p14="http://schemas.microsoft.com/office/powerpoint/2010/main" val="1758754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1623</Words>
  <Application>Microsoft Office PowerPoint</Application>
  <PresentationFormat>On-screen Show (4:3)</PresentationFormat>
  <Paragraphs>217</Paragraphs>
  <Slides>40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Franklin Gothic Demi</vt:lpstr>
      <vt:lpstr>Georgia</vt:lpstr>
      <vt:lpstr>Wingdings</vt:lpstr>
      <vt:lpstr>Office Theme</vt:lpstr>
      <vt:lpstr>Accessing Healthcare for Children</vt:lpstr>
      <vt:lpstr>Presenters</vt:lpstr>
      <vt:lpstr>Who We Are</vt:lpstr>
      <vt:lpstr>Eligibility for our Services</vt:lpstr>
      <vt:lpstr>Contact Information</vt:lpstr>
      <vt:lpstr>Today’s topics</vt:lpstr>
      <vt:lpstr>EPSDT</vt:lpstr>
      <vt:lpstr>EPSDT Services</vt:lpstr>
      <vt:lpstr>Vision Services</vt:lpstr>
      <vt:lpstr>Dental Services</vt:lpstr>
      <vt:lpstr>Hearing Services</vt:lpstr>
      <vt:lpstr>Diagnostic Services</vt:lpstr>
      <vt:lpstr>Treatment Services</vt:lpstr>
      <vt:lpstr>Treatment Services</vt:lpstr>
      <vt:lpstr>Treatment Services</vt:lpstr>
      <vt:lpstr>Healthchek: Ohio’s EPSDT program</vt:lpstr>
      <vt:lpstr>Healthchek: Ohio’s EPSDT program</vt:lpstr>
      <vt:lpstr>How to get EPSDT services</vt:lpstr>
      <vt:lpstr>How to get EPSDT services</vt:lpstr>
      <vt:lpstr>Medicaid School Program</vt:lpstr>
      <vt:lpstr>Medicaid School Program</vt:lpstr>
      <vt:lpstr>Medicaid School Program</vt:lpstr>
      <vt:lpstr>Medicaid School Program</vt:lpstr>
      <vt:lpstr>Medicaid School Program</vt:lpstr>
      <vt:lpstr>Medicaid School Program</vt:lpstr>
      <vt:lpstr>Medicaid School Program</vt:lpstr>
      <vt:lpstr>Medicaid School Program</vt:lpstr>
      <vt:lpstr>Medicaid School Program</vt:lpstr>
      <vt:lpstr>Medicaid School Program</vt:lpstr>
      <vt:lpstr>Medicaid School Program</vt:lpstr>
      <vt:lpstr>Medicaid School Program</vt:lpstr>
      <vt:lpstr>Medicaid School Program</vt:lpstr>
      <vt:lpstr>Medicaid School Program</vt:lpstr>
      <vt:lpstr>Medicaid Pro Bono Program</vt:lpstr>
      <vt:lpstr>Pro Bono Program</vt:lpstr>
      <vt:lpstr>Pro Bono Program </vt:lpstr>
      <vt:lpstr>Covered Counties</vt:lpstr>
      <vt:lpstr>Potential Issues</vt:lpstr>
      <vt:lpstr>Pro Bono Program</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Brannan</dc:creator>
  <cp:lastModifiedBy>Alison McKay</cp:lastModifiedBy>
  <cp:revision>30</cp:revision>
  <dcterms:created xsi:type="dcterms:W3CDTF">2014-05-01T21:59:55Z</dcterms:created>
  <dcterms:modified xsi:type="dcterms:W3CDTF">2019-11-06T21:49:39Z</dcterms:modified>
</cp:coreProperties>
</file>