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9" r:id="rId4"/>
    <p:sldId id="260" r:id="rId5"/>
    <p:sldId id="258" r:id="rId6"/>
    <p:sldId id="261" r:id="rId7"/>
    <p:sldId id="315" r:id="rId8"/>
    <p:sldId id="316" r:id="rId9"/>
    <p:sldId id="317" r:id="rId10"/>
    <p:sldId id="319" r:id="rId11"/>
    <p:sldId id="331" r:id="rId12"/>
    <p:sldId id="318" r:id="rId13"/>
    <p:sldId id="330" r:id="rId14"/>
    <p:sldId id="332" r:id="rId15"/>
    <p:sldId id="320" r:id="rId16"/>
    <p:sldId id="321" r:id="rId17"/>
    <p:sldId id="322" r:id="rId18"/>
    <p:sldId id="327" r:id="rId19"/>
    <p:sldId id="323" r:id="rId20"/>
    <p:sldId id="324" r:id="rId21"/>
    <p:sldId id="325" r:id="rId22"/>
    <p:sldId id="326" r:id="rId23"/>
    <p:sldId id="328" r:id="rId24"/>
    <p:sldId id="329" r:id="rId25"/>
    <p:sldId id="299" r:id="rId26"/>
    <p:sldId id="301" r:id="rId27"/>
    <p:sldId id="302" r:id="rId28"/>
    <p:sldId id="304" r:id="rId29"/>
    <p:sldId id="303" r:id="rId30"/>
    <p:sldId id="305" r:id="rId31"/>
    <p:sldId id="306" r:id="rId32"/>
    <p:sldId id="307" r:id="rId33"/>
    <p:sldId id="308" r:id="rId34"/>
    <p:sldId id="309" r:id="rId35"/>
    <p:sldId id="310" r:id="rId36"/>
    <p:sldId id="311" r:id="rId37"/>
    <p:sldId id="312" r:id="rId38"/>
    <p:sldId id="313" r:id="rId39"/>
    <p:sldId id="314"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AF343B0-8589-437D-8F39-348B672A6A11}">
          <p14:sldIdLst>
            <p14:sldId id="256"/>
            <p14:sldId id="257"/>
            <p14:sldId id="259"/>
            <p14:sldId id="260"/>
            <p14:sldId id="258"/>
            <p14:sldId id="261"/>
            <p14:sldId id="315"/>
            <p14:sldId id="316"/>
            <p14:sldId id="317"/>
            <p14:sldId id="319"/>
            <p14:sldId id="331"/>
            <p14:sldId id="318"/>
            <p14:sldId id="330"/>
            <p14:sldId id="332"/>
            <p14:sldId id="320"/>
            <p14:sldId id="321"/>
            <p14:sldId id="322"/>
            <p14:sldId id="327"/>
            <p14:sldId id="323"/>
            <p14:sldId id="324"/>
            <p14:sldId id="325"/>
            <p14:sldId id="326"/>
            <p14:sldId id="328"/>
            <p14:sldId id="329"/>
            <p14:sldId id="299"/>
            <p14:sldId id="301"/>
            <p14:sldId id="302"/>
            <p14:sldId id="304"/>
            <p14:sldId id="303"/>
            <p14:sldId id="305"/>
            <p14:sldId id="306"/>
            <p14:sldId id="307"/>
            <p14:sldId id="308"/>
            <p14:sldId id="309"/>
            <p14:sldId id="310"/>
            <p14:sldId id="311"/>
            <p14:sldId id="312"/>
            <p14:sldId id="313"/>
            <p14:sldId id="314"/>
            <p14:sldId id="29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55663" autoAdjust="0"/>
  </p:normalViewPr>
  <p:slideViewPr>
    <p:cSldViewPr>
      <p:cViewPr varScale="1">
        <p:scale>
          <a:sx n="62" d="100"/>
          <a:sy n="62" d="100"/>
        </p:scale>
        <p:origin x="2448" y="60"/>
      </p:cViewPr>
      <p:guideLst>
        <p:guide orient="horz" pos="2160"/>
        <p:guide pos="2880"/>
      </p:guideLst>
    </p:cSldViewPr>
  </p:slideViewPr>
  <p:outlineViewPr>
    <p:cViewPr>
      <p:scale>
        <a:sx n="33" d="100"/>
        <a:sy n="33" d="100"/>
      </p:scale>
      <p:origin x="0" y="-55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FA2658-86D2-4D5E-9593-736BA6432E9D}" type="datetimeFigureOut">
              <a:rPr lang="en-US" smtClean="0"/>
              <a:t>2/10/2020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63CD47-239E-4A29-890B-61BDDDC2A0DE}" type="slidenum">
              <a:rPr lang="en-US" smtClean="0"/>
              <a:t>‹#›</a:t>
            </a:fld>
            <a:endParaRPr lang="en-US"/>
          </a:p>
        </p:txBody>
      </p:sp>
    </p:spTree>
    <p:extLst>
      <p:ext uri="{BB962C8B-B14F-4D97-AF65-F5344CB8AC3E}">
        <p14:creationId xmlns:p14="http://schemas.microsoft.com/office/powerpoint/2010/main" val="571440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3CD47-239E-4A29-890B-61BDDDC2A0DE}" type="slidenum">
              <a:rPr lang="en-US" smtClean="0"/>
              <a:t>1</a:t>
            </a:fld>
            <a:endParaRPr lang="en-US"/>
          </a:p>
        </p:txBody>
      </p:sp>
    </p:spTree>
    <p:extLst>
      <p:ext uri="{BB962C8B-B14F-4D97-AF65-F5344CB8AC3E}">
        <p14:creationId xmlns:p14="http://schemas.microsoft.com/office/powerpoint/2010/main" val="674904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3CD47-239E-4A29-890B-61BDDDC2A0DE}" type="slidenum">
              <a:rPr lang="en-US" smtClean="0"/>
              <a:t>14</a:t>
            </a:fld>
            <a:endParaRPr lang="en-US"/>
          </a:p>
        </p:txBody>
      </p:sp>
    </p:spTree>
    <p:extLst>
      <p:ext uri="{BB962C8B-B14F-4D97-AF65-F5344CB8AC3E}">
        <p14:creationId xmlns:p14="http://schemas.microsoft.com/office/powerpoint/2010/main" val="756251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3CD47-239E-4A29-890B-61BDDDC2A0DE}" type="slidenum">
              <a:rPr lang="en-US" smtClean="0"/>
              <a:t>16</a:t>
            </a:fld>
            <a:endParaRPr lang="en-US"/>
          </a:p>
        </p:txBody>
      </p:sp>
    </p:spTree>
    <p:extLst>
      <p:ext uri="{BB962C8B-B14F-4D97-AF65-F5344CB8AC3E}">
        <p14:creationId xmlns:p14="http://schemas.microsoft.com/office/powerpoint/2010/main" val="2647709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3CD47-239E-4A29-890B-61BDDDC2A0DE}" type="slidenum">
              <a:rPr lang="en-US" smtClean="0"/>
              <a:t>17</a:t>
            </a:fld>
            <a:endParaRPr lang="en-US"/>
          </a:p>
        </p:txBody>
      </p:sp>
    </p:spTree>
    <p:extLst>
      <p:ext uri="{BB962C8B-B14F-4D97-AF65-F5344CB8AC3E}">
        <p14:creationId xmlns:p14="http://schemas.microsoft.com/office/powerpoint/2010/main" val="1243163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3CD47-239E-4A29-890B-61BDDDC2A0DE}" type="slidenum">
              <a:rPr lang="en-US" smtClean="0"/>
              <a:t>25</a:t>
            </a:fld>
            <a:endParaRPr lang="en-US"/>
          </a:p>
        </p:txBody>
      </p:sp>
    </p:spTree>
    <p:extLst>
      <p:ext uri="{BB962C8B-B14F-4D97-AF65-F5344CB8AC3E}">
        <p14:creationId xmlns:p14="http://schemas.microsoft.com/office/powerpoint/2010/main" val="312184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3CD47-239E-4A29-890B-61BDDDC2A0DE}" type="slidenum">
              <a:rPr lang="en-US" smtClean="0"/>
              <a:t>33</a:t>
            </a:fld>
            <a:endParaRPr lang="en-US"/>
          </a:p>
        </p:txBody>
      </p:sp>
    </p:spTree>
    <p:extLst>
      <p:ext uri="{BB962C8B-B14F-4D97-AF65-F5344CB8AC3E}">
        <p14:creationId xmlns:p14="http://schemas.microsoft.com/office/powerpoint/2010/main" val="314434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3CD47-239E-4A29-890B-61BDDDC2A0DE}" type="slidenum">
              <a:rPr lang="en-US" smtClean="0"/>
              <a:t>34</a:t>
            </a:fld>
            <a:endParaRPr lang="en-US"/>
          </a:p>
        </p:txBody>
      </p:sp>
    </p:spTree>
    <p:extLst>
      <p:ext uri="{BB962C8B-B14F-4D97-AF65-F5344CB8AC3E}">
        <p14:creationId xmlns:p14="http://schemas.microsoft.com/office/powerpoint/2010/main" val="2821111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3CD47-239E-4A29-890B-61BDDDC2A0DE}" type="slidenum">
              <a:rPr lang="en-US" smtClean="0"/>
              <a:t>35</a:t>
            </a:fld>
            <a:endParaRPr lang="en-US"/>
          </a:p>
        </p:txBody>
      </p:sp>
    </p:spTree>
    <p:extLst>
      <p:ext uri="{BB962C8B-B14F-4D97-AF65-F5344CB8AC3E}">
        <p14:creationId xmlns:p14="http://schemas.microsoft.com/office/powerpoint/2010/main" val="128645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3CD47-239E-4A29-890B-61BDDDC2A0DE}" type="slidenum">
              <a:rPr lang="en-US" smtClean="0"/>
              <a:t>36</a:t>
            </a:fld>
            <a:endParaRPr lang="en-US"/>
          </a:p>
        </p:txBody>
      </p:sp>
    </p:spTree>
    <p:extLst>
      <p:ext uri="{BB962C8B-B14F-4D97-AF65-F5344CB8AC3E}">
        <p14:creationId xmlns:p14="http://schemas.microsoft.com/office/powerpoint/2010/main" val="3844439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3CD47-239E-4A29-890B-61BDDDC2A0DE}" type="slidenum">
              <a:rPr lang="en-US" smtClean="0"/>
              <a:t>38</a:t>
            </a:fld>
            <a:endParaRPr lang="en-US"/>
          </a:p>
        </p:txBody>
      </p:sp>
    </p:spTree>
    <p:extLst>
      <p:ext uri="{BB962C8B-B14F-4D97-AF65-F5344CB8AC3E}">
        <p14:creationId xmlns:p14="http://schemas.microsoft.com/office/powerpoint/2010/main" val="473897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3CD47-239E-4A29-890B-61BDDDC2A0DE}" type="slidenum">
              <a:rPr lang="en-US" smtClean="0"/>
              <a:t>39</a:t>
            </a:fld>
            <a:endParaRPr lang="en-US"/>
          </a:p>
        </p:txBody>
      </p:sp>
    </p:spTree>
    <p:extLst>
      <p:ext uri="{BB962C8B-B14F-4D97-AF65-F5344CB8AC3E}">
        <p14:creationId xmlns:p14="http://schemas.microsoft.com/office/powerpoint/2010/main" val="2148534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3CD47-239E-4A29-890B-61BDDDC2A0DE}" type="slidenum">
              <a:rPr lang="en-US" smtClean="0"/>
              <a:t>2</a:t>
            </a:fld>
            <a:endParaRPr lang="en-US"/>
          </a:p>
        </p:txBody>
      </p:sp>
    </p:spTree>
    <p:extLst>
      <p:ext uri="{BB962C8B-B14F-4D97-AF65-F5344CB8AC3E}">
        <p14:creationId xmlns:p14="http://schemas.microsoft.com/office/powerpoint/2010/main" val="1686655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763FA-3580-463C-AA58-4496610D509C}" type="slidenum">
              <a:rPr lang="en-US" smtClean="0"/>
              <a:t>40</a:t>
            </a:fld>
            <a:endParaRPr lang="en-US"/>
          </a:p>
        </p:txBody>
      </p:sp>
    </p:spTree>
    <p:extLst>
      <p:ext uri="{BB962C8B-B14F-4D97-AF65-F5344CB8AC3E}">
        <p14:creationId xmlns:p14="http://schemas.microsoft.com/office/powerpoint/2010/main" val="3254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3CD47-239E-4A29-890B-61BDDDC2A0DE}" type="slidenum">
              <a:rPr lang="en-US" smtClean="0"/>
              <a:t>3</a:t>
            </a:fld>
            <a:endParaRPr lang="en-US"/>
          </a:p>
        </p:txBody>
      </p:sp>
    </p:spTree>
    <p:extLst>
      <p:ext uri="{BB962C8B-B14F-4D97-AF65-F5344CB8AC3E}">
        <p14:creationId xmlns:p14="http://schemas.microsoft.com/office/powerpoint/2010/main" val="2172076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3CD47-239E-4A29-890B-61BDDDC2A0DE}" type="slidenum">
              <a:rPr lang="en-US" smtClean="0"/>
              <a:t>4</a:t>
            </a:fld>
            <a:endParaRPr lang="en-US"/>
          </a:p>
        </p:txBody>
      </p:sp>
    </p:spTree>
    <p:extLst>
      <p:ext uri="{BB962C8B-B14F-4D97-AF65-F5344CB8AC3E}">
        <p14:creationId xmlns:p14="http://schemas.microsoft.com/office/powerpoint/2010/main" val="570442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863CD47-239E-4A29-890B-61BDDDC2A0DE}" type="slidenum">
              <a:rPr lang="en-US" smtClean="0"/>
              <a:t>5</a:t>
            </a:fld>
            <a:endParaRPr lang="en-US"/>
          </a:p>
        </p:txBody>
      </p:sp>
    </p:spTree>
    <p:extLst>
      <p:ext uri="{BB962C8B-B14F-4D97-AF65-F5344CB8AC3E}">
        <p14:creationId xmlns:p14="http://schemas.microsoft.com/office/powerpoint/2010/main" val="1755154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3CD47-239E-4A29-890B-61BDDDC2A0DE}" type="slidenum">
              <a:rPr lang="en-US" smtClean="0"/>
              <a:t>6</a:t>
            </a:fld>
            <a:endParaRPr lang="en-US"/>
          </a:p>
        </p:txBody>
      </p:sp>
    </p:spTree>
    <p:extLst>
      <p:ext uri="{BB962C8B-B14F-4D97-AF65-F5344CB8AC3E}">
        <p14:creationId xmlns:p14="http://schemas.microsoft.com/office/powerpoint/2010/main" val="1598531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3CD47-239E-4A29-890B-61BDDDC2A0DE}" type="slidenum">
              <a:rPr lang="en-US" smtClean="0"/>
              <a:t>11</a:t>
            </a:fld>
            <a:endParaRPr lang="en-US"/>
          </a:p>
        </p:txBody>
      </p:sp>
    </p:spTree>
    <p:extLst>
      <p:ext uri="{BB962C8B-B14F-4D97-AF65-F5344CB8AC3E}">
        <p14:creationId xmlns:p14="http://schemas.microsoft.com/office/powerpoint/2010/main" val="300039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3CD47-239E-4A29-890B-61BDDDC2A0DE}" type="slidenum">
              <a:rPr lang="en-US" smtClean="0"/>
              <a:t>12</a:t>
            </a:fld>
            <a:endParaRPr lang="en-US"/>
          </a:p>
        </p:txBody>
      </p:sp>
    </p:spTree>
    <p:extLst>
      <p:ext uri="{BB962C8B-B14F-4D97-AF65-F5344CB8AC3E}">
        <p14:creationId xmlns:p14="http://schemas.microsoft.com/office/powerpoint/2010/main" val="3816570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3CD47-239E-4A29-890B-61BDDDC2A0DE}" type="slidenum">
              <a:rPr lang="en-US" smtClean="0"/>
              <a:t>13</a:t>
            </a:fld>
            <a:endParaRPr lang="en-US"/>
          </a:p>
        </p:txBody>
      </p:sp>
    </p:spTree>
    <p:extLst>
      <p:ext uri="{BB962C8B-B14F-4D97-AF65-F5344CB8AC3E}">
        <p14:creationId xmlns:p14="http://schemas.microsoft.com/office/powerpoint/2010/main" val="3535497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18000" t="-5000" r="-18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81600" y="152400"/>
            <a:ext cx="3733800" cy="33528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5181600" y="3657600"/>
            <a:ext cx="3733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D2AEF4-7818-4F00-BA3B-31FFE45E674C}"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5A05F-BD3E-4FBB-9AA9-DCADAEBA7EB3}" type="slidenum">
              <a:rPr lang="en-US" smtClean="0"/>
              <a:t>‹#›</a:t>
            </a:fld>
            <a:endParaRPr lang="en-US"/>
          </a:p>
        </p:txBody>
      </p:sp>
      <p:pic>
        <p:nvPicPr>
          <p:cNvPr id="8" name="Picture 7" descr="An arrow points to the right, symbolizing forward progress beside the words Disability Rights Ohio." title="Disability Rights Ohio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5341" y="4495800"/>
            <a:ext cx="3235804" cy="11369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58145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D2AEF4-7818-4F00-BA3B-31FFE45E674C}"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5A05F-BD3E-4FBB-9AA9-DCADAEBA7EB3}" type="slidenum">
              <a:rPr lang="en-US" smtClean="0"/>
              <a:t>‹#›</a:t>
            </a:fld>
            <a:endParaRPr lang="en-US"/>
          </a:p>
        </p:txBody>
      </p:sp>
      <p:pic>
        <p:nvPicPr>
          <p:cNvPr id="7" name="Picture 6" descr="An arrow points to the right, symbolizing forward progress beside the words Disability Rights Ohio." title="Disability Rights Ohi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4126" y="457200"/>
            <a:ext cx="2168770" cy="762000"/>
          </a:xfrm>
          <a:prstGeom prst="rect">
            <a:avLst/>
          </a:prstGeom>
        </p:spPr>
      </p:pic>
    </p:spTree>
    <p:extLst>
      <p:ext uri="{BB962C8B-B14F-4D97-AF65-F5344CB8AC3E}">
        <p14:creationId xmlns:p14="http://schemas.microsoft.com/office/powerpoint/2010/main" val="2440532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4D2AEF4-7818-4F00-BA3B-31FFE45E674C}"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5A05F-BD3E-4FBB-9AA9-DCADAEBA7EB3}" type="slidenum">
              <a:rPr lang="en-US" smtClean="0"/>
              <a:t>‹#›</a:t>
            </a:fld>
            <a:endParaRPr lang="en-US"/>
          </a:p>
        </p:txBody>
      </p:sp>
      <p:pic>
        <p:nvPicPr>
          <p:cNvPr id="7" name="Picture 6" descr="An arrow points to the right, symbolizing forward progress beside the words Disability Rights Ohio." title="Disability Rights Ohi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4126" y="457200"/>
            <a:ext cx="2168770" cy="762000"/>
          </a:xfrm>
          <a:prstGeom prst="rect">
            <a:avLst/>
          </a:prstGeom>
        </p:spPr>
      </p:pic>
    </p:spTree>
    <p:extLst>
      <p:ext uri="{BB962C8B-B14F-4D97-AF65-F5344CB8AC3E}">
        <p14:creationId xmlns:p14="http://schemas.microsoft.com/office/powerpoint/2010/main" val="158286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D2AEF4-7818-4F00-BA3B-31FFE45E674C}"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5A05F-BD3E-4FBB-9AA9-DCADAEBA7EB3}" type="slidenum">
              <a:rPr lang="en-US" smtClean="0"/>
              <a:t>‹#›</a:t>
            </a:fld>
            <a:endParaRPr lang="en-US"/>
          </a:p>
        </p:txBody>
      </p:sp>
      <p:pic>
        <p:nvPicPr>
          <p:cNvPr id="8" name="Picture 7" descr="An arrow points to the right, symbolizing forward progress beside the words Disability Rights Ohio." title="Disability Rights Ohi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4126" y="457200"/>
            <a:ext cx="2168770" cy="762000"/>
          </a:xfrm>
          <a:prstGeom prst="rect">
            <a:avLst/>
          </a:prstGeom>
        </p:spPr>
      </p:pic>
    </p:spTree>
    <p:extLst>
      <p:ext uri="{BB962C8B-B14F-4D97-AF65-F5344CB8AC3E}">
        <p14:creationId xmlns:p14="http://schemas.microsoft.com/office/powerpoint/2010/main" val="922861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D2AEF4-7818-4F00-BA3B-31FFE45E674C}" type="datetimeFigureOut">
              <a:rPr lang="en-US" smtClean="0"/>
              <a:t>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5A05F-BD3E-4FBB-9AA9-DCADAEBA7EB3}" type="slidenum">
              <a:rPr lang="en-US" smtClean="0"/>
              <a:t>‹#›</a:t>
            </a:fld>
            <a:endParaRPr lang="en-US"/>
          </a:p>
        </p:txBody>
      </p:sp>
      <p:pic>
        <p:nvPicPr>
          <p:cNvPr id="10" name="Picture 9" descr="An arrow points to the right, symbolizing forward progress beside the words Disability Rights Ohio." title="Disability Rights Ohi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4126" y="457200"/>
            <a:ext cx="2168770" cy="762000"/>
          </a:xfrm>
          <a:prstGeom prst="rect">
            <a:avLst/>
          </a:prstGeom>
        </p:spPr>
      </p:pic>
    </p:spTree>
    <p:extLst>
      <p:ext uri="{BB962C8B-B14F-4D97-AF65-F5344CB8AC3E}">
        <p14:creationId xmlns:p14="http://schemas.microsoft.com/office/powerpoint/2010/main" val="4181305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D2AEF4-7818-4F00-BA3B-31FFE45E674C}" type="datetimeFigureOut">
              <a:rPr lang="en-US" smtClean="0"/>
              <a:t>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5A05F-BD3E-4FBB-9AA9-DCADAEBA7EB3}" type="slidenum">
              <a:rPr lang="en-US" smtClean="0"/>
              <a:t>‹#›</a:t>
            </a:fld>
            <a:endParaRPr lang="en-US"/>
          </a:p>
        </p:txBody>
      </p:sp>
      <p:pic>
        <p:nvPicPr>
          <p:cNvPr id="6" name="Picture 5" descr="An arrow points to the right, symbolizing forward progress beside the words Disability Rights Ohio." title="Disability Rights Ohi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4126" y="457200"/>
            <a:ext cx="2168770" cy="762000"/>
          </a:xfrm>
          <a:prstGeom prst="rect">
            <a:avLst/>
          </a:prstGeom>
        </p:spPr>
      </p:pic>
    </p:spTree>
    <p:extLst>
      <p:ext uri="{BB962C8B-B14F-4D97-AF65-F5344CB8AC3E}">
        <p14:creationId xmlns:p14="http://schemas.microsoft.com/office/powerpoint/2010/main" val="1186641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2AEF4-7818-4F00-BA3B-31FFE45E674C}" type="datetimeFigureOut">
              <a:rPr lang="en-US" smtClean="0"/>
              <a:t>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5A05F-BD3E-4FBB-9AA9-DCADAEBA7EB3}" type="slidenum">
              <a:rPr lang="en-US" smtClean="0"/>
              <a:t>‹#›</a:t>
            </a:fld>
            <a:endParaRPr lang="en-US"/>
          </a:p>
        </p:txBody>
      </p:sp>
      <p:pic>
        <p:nvPicPr>
          <p:cNvPr id="5" name="Picture 4" descr="An arrow points to the right, symbolizing forward progress beside the words Disability Rights Ohio." title="Disability Rights Ohi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4126" y="457200"/>
            <a:ext cx="2168770" cy="762000"/>
          </a:xfrm>
          <a:prstGeom prst="rect">
            <a:avLst/>
          </a:prstGeom>
        </p:spPr>
      </p:pic>
    </p:spTree>
    <p:extLst>
      <p:ext uri="{BB962C8B-B14F-4D97-AF65-F5344CB8AC3E}">
        <p14:creationId xmlns:p14="http://schemas.microsoft.com/office/powerpoint/2010/main" val="422328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D2AEF4-7818-4F00-BA3B-31FFE45E674C}"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5A05F-BD3E-4FBB-9AA9-DCADAEBA7EB3}" type="slidenum">
              <a:rPr lang="en-US" smtClean="0"/>
              <a:t>‹#›</a:t>
            </a:fld>
            <a:endParaRPr lang="en-US"/>
          </a:p>
        </p:txBody>
      </p:sp>
      <p:pic>
        <p:nvPicPr>
          <p:cNvPr id="8" name="Picture 7" descr="An arrow points to the right, symbolizing forward progress beside the words Disability Rights Ohio." title="Disability Rights Ohi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4126" y="457200"/>
            <a:ext cx="2168770" cy="762000"/>
          </a:xfrm>
          <a:prstGeom prst="rect">
            <a:avLst/>
          </a:prstGeom>
        </p:spPr>
      </p:pic>
    </p:spTree>
    <p:extLst>
      <p:ext uri="{BB962C8B-B14F-4D97-AF65-F5344CB8AC3E}">
        <p14:creationId xmlns:p14="http://schemas.microsoft.com/office/powerpoint/2010/main" val="347265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762000" y="609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62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D2AEF4-7818-4F00-BA3B-31FFE45E674C}"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5A05F-BD3E-4FBB-9AA9-DCADAEBA7EB3}" type="slidenum">
              <a:rPr lang="en-US" smtClean="0"/>
              <a:t>‹#›</a:t>
            </a:fld>
            <a:endParaRPr lang="en-US"/>
          </a:p>
        </p:txBody>
      </p:sp>
      <p:pic>
        <p:nvPicPr>
          <p:cNvPr id="8" name="Picture 7" descr="An arrow points to the right, symbolizing forward progress beside the words Disability Rights Ohio." title="Disability Rights Ohi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4126" y="457200"/>
            <a:ext cx="2168770" cy="762000"/>
          </a:xfrm>
          <a:prstGeom prst="rect">
            <a:avLst/>
          </a:prstGeom>
        </p:spPr>
      </p:pic>
    </p:spTree>
    <p:extLst>
      <p:ext uri="{BB962C8B-B14F-4D97-AF65-F5344CB8AC3E}">
        <p14:creationId xmlns:p14="http://schemas.microsoft.com/office/powerpoint/2010/main" val="2043540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5943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2AEF4-7818-4F00-BA3B-31FFE45E674C}" type="datetimeFigureOut">
              <a:rPr lang="en-US" smtClean="0"/>
              <a:t>2/10/2020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5A05F-BD3E-4FBB-9AA9-DCADAEBA7EB3}" type="slidenum">
              <a:rPr lang="en-US" smtClean="0"/>
              <a:t>‹#›</a:t>
            </a:fld>
            <a:endParaRPr lang="en-US"/>
          </a:p>
        </p:txBody>
      </p:sp>
    </p:spTree>
    <p:extLst>
      <p:ext uri="{BB962C8B-B14F-4D97-AF65-F5344CB8AC3E}">
        <p14:creationId xmlns:p14="http://schemas.microsoft.com/office/powerpoint/2010/main" val="2444167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000"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dd.ohio.gov/wps/portal/gov/dodd/your-family/daily-life-employment/5-things-early-interventi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odh.ohio.gov/wps/portal/gov/odh/know-our-programs/children-with-medical-handicaps/welcome-to"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dd.ohio.gov/wps/portal/gov/dodd/forms-and-rules/forms/oedi-answer-sheet" TargetMode="External"/><Relationship Id="rId2" Type="http://schemas.openxmlformats.org/officeDocument/2006/relationships/hyperlink" Target="https://dodd.ohio.gov/wps/portal/gov/dodd/forms-and-rules/forms/coedi-answer-shee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dd.ohio.gov/wps/portal/gov/dodd/about-us/resources/COEDI-and-OEDI-User-Guid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disabilityrightsohio.org/assets/documents/faq_filing_a_complaint_with_a_county_board_of_dd.pdf?pdf=Filing_a_complaint_county_board_of_D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dodd.ohio.gov/wps/portal/gov/dodd/your-family/all-family-resources/4-find-your-county-boar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Accessing Developmental Disability Services</a:t>
            </a:r>
            <a:endParaRPr lang="en-US" dirty="0"/>
          </a:p>
        </p:txBody>
      </p:sp>
      <p:sp>
        <p:nvSpPr>
          <p:cNvPr id="3" name="Subtitle 2"/>
          <p:cNvSpPr>
            <a:spLocks noGrp="1"/>
          </p:cNvSpPr>
          <p:nvPr>
            <p:ph type="subTitle" idx="1"/>
          </p:nvPr>
        </p:nvSpPr>
        <p:spPr/>
        <p:txBody>
          <a:bodyPr>
            <a:normAutofit fontScale="85000" lnSpcReduction="20000"/>
          </a:bodyPr>
          <a:lstStyle/>
          <a:p>
            <a:r>
              <a:rPr lang="en-US" smtClean="0"/>
              <a:t>Eligibility, Waivers and Waiver Waiting Lists for Children with Developmental Disabilities</a:t>
            </a:r>
            <a:endParaRPr lang="en-US" dirty="0"/>
          </a:p>
        </p:txBody>
      </p:sp>
    </p:spTree>
    <p:extLst>
      <p:ext uri="{BB962C8B-B14F-4D97-AF65-F5344CB8AC3E}">
        <p14:creationId xmlns:p14="http://schemas.microsoft.com/office/powerpoint/2010/main" val="4213076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is a Qualifying Developmental Disability? </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accent1"/>
                </a:solidFill>
              </a:rPr>
              <a:t>Acceptable diagnoses made by a qualified professional include, but are not limited to </a:t>
            </a:r>
            <a:r>
              <a:rPr lang="en-US" dirty="0" smtClean="0"/>
              <a:t>:</a:t>
            </a:r>
          </a:p>
          <a:p>
            <a:pPr lvl="1"/>
            <a:r>
              <a:rPr lang="en-US" dirty="0" smtClean="0"/>
              <a:t>AIDS, Amputation, Aphasia or Dysphasia, Asperger’s Disorder, Attention Deficit Disorder, Attention Deficit Hyperactivity Disorder, Autism, Cancer, Cerebral Palsy, Circulatory Conditions, Clubfoot, Cystic Fibrosis, Down Syndrome, Epilepsy or Seizure Disorder, Fetal Alcohol Spectrum Disorders (FASD), Hemiparesis, Hemophilia, Huntington’s, Hydrocephalus, Juvenile Arthritis, Learning Disability, </a:t>
            </a:r>
            <a:r>
              <a:rPr lang="en-US" dirty="0" err="1" smtClean="0"/>
              <a:t>Lesh-Nyhan</a:t>
            </a:r>
            <a:r>
              <a:rPr lang="en-US" dirty="0" smtClean="0"/>
              <a:t>, Lung Disease, Developmental Disability (specify level), Muscular Dystrophy, …</a:t>
            </a:r>
            <a:endParaRPr lang="en-US" dirty="0"/>
          </a:p>
        </p:txBody>
      </p:sp>
    </p:spTree>
    <p:extLst>
      <p:ext uri="{BB962C8B-B14F-4D97-AF65-F5344CB8AC3E}">
        <p14:creationId xmlns:p14="http://schemas.microsoft.com/office/powerpoint/2010/main" val="4113992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Developmental Disabilities</a:t>
            </a:r>
            <a:endParaRPr lang="en-US" dirty="0"/>
          </a:p>
        </p:txBody>
      </p:sp>
      <p:sp>
        <p:nvSpPr>
          <p:cNvPr id="3" name="Content Placeholder 2"/>
          <p:cNvSpPr>
            <a:spLocks noGrp="1"/>
          </p:cNvSpPr>
          <p:nvPr>
            <p:ph idx="1"/>
          </p:nvPr>
        </p:nvSpPr>
        <p:spPr/>
        <p:txBody>
          <a:bodyPr>
            <a:normAutofit fontScale="92500" lnSpcReduction="10000"/>
          </a:bodyPr>
          <a:lstStyle/>
          <a:p>
            <a:pPr lvl="1"/>
            <a:r>
              <a:rPr lang="en-US" dirty="0" smtClean="0"/>
              <a:t>… Nonverbal Learning Disability, </a:t>
            </a:r>
            <a:r>
              <a:rPr lang="en-US" dirty="0" err="1" smtClean="0"/>
              <a:t>Osteogenesis</a:t>
            </a:r>
            <a:r>
              <a:rPr lang="en-US" dirty="0" smtClean="0"/>
              <a:t> </a:t>
            </a:r>
            <a:r>
              <a:rPr lang="en-US" dirty="0" err="1" smtClean="0"/>
              <a:t>Imperfecta</a:t>
            </a:r>
            <a:r>
              <a:rPr lang="en-US" dirty="0" smtClean="0"/>
              <a:t>, Pervasive Developmental Disorder, </a:t>
            </a:r>
            <a:r>
              <a:rPr lang="en-US" dirty="0" err="1" smtClean="0"/>
              <a:t>Prader</a:t>
            </a:r>
            <a:r>
              <a:rPr lang="en-US" dirty="0" smtClean="0"/>
              <a:t>-Willi, </a:t>
            </a:r>
            <a:r>
              <a:rPr lang="en-US" dirty="0" err="1" smtClean="0"/>
              <a:t>Rett’s</a:t>
            </a:r>
            <a:r>
              <a:rPr lang="en-US" dirty="0" smtClean="0"/>
              <a:t> Syndrome, Severe Cardiac Conditions, Sickle Cell Anemia, Speech/Language Disorders (Aphasia, Dysphasia, Dysfluency, Expressive Language Disorder, Mixed Receptive-Expressive Language Disorder, Phonological Disorder and Stuttering), </a:t>
            </a:r>
            <a:r>
              <a:rPr lang="en-US" dirty="0" err="1" smtClean="0"/>
              <a:t>Spina</a:t>
            </a:r>
            <a:r>
              <a:rPr lang="en-US" dirty="0" smtClean="0"/>
              <a:t> Bifida, Spinal Cord Injury, Stroke, Tourette’s Syndrome, Traumatic Brain Injury, Tuberous Sclerosis, Usher’s Syndrome, </a:t>
            </a:r>
            <a:r>
              <a:rPr lang="en-US" dirty="0" smtClean="0">
                <a:solidFill>
                  <a:schemeClr val="accent1"/>
                </a:solidFill>
              </a:rPr>
              <a:t>or other degenerative or neurological conditions often associated with a developmental disability.</a:t>
            </a:r>
          </a:p>
          <a:p>
            <a:endParaRPr lang="en-US" dirty="0"/>
          </a:p>
        </p:txBody>
      </p:sp>
    </p:spTree>
    <p:extLst>
      <p:ext uri="{BB962C8B-B14F-4D97-AF65-F5344CB8AC3E}">
        <p14:creationId xmlns:p14="http://schemas.microsoft.com/office/powerpoint/2010/main" val="4171328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requirements </a:t>
            </a:r>
            <a:endParaRPr lang="en-US" dirty="0"/>
          </a:p>
        </p:txBody>
      </p:sp>
      <p:sp>
        <p:nvSpPr>
          <p:cNvPr id="3" name="Content Placeholder 2"/>
          <p:cNvSpPr>
            <a:spLocks noGrp="1"/>
          </p:cNvSpPr>
          <p:nvPr>
            <p:ph idx="1"/>
          </p:nvPr>
        </p:nvSpPr>
        <p:spPr/>
        <p:txBody>
          <a:bodyPr>
            <a:normAutofit fontScale="92500" lnSpcReduction="20000"/>
          </a:bodyPr>
          <a:lstStyle/>
          <a:p>
            <a:r>
              <a:rPr lang="en-US" smtClean="0"/>
              <a:t>Individuals age 6 to adult must also have substantial functional limitations in at least 3 of the following 7 areas of functioning: </a:t>
            </a:r>
          </a:p>
          <a:p>
            <a:pPr lvl="1"/>
            <a:r>
              <a:rPr lang="en-US" smtClean="0"/>
              <a:t>Mobility (walking, transitioning, positioning)</a:t>
            </a:r>
          </a:p>
          <a:p>
            <a:pPr lvl="1"/>
            <a:r>
              <a:rPr lang="en-US" smtClean="0"/>
              <a:t>Self care(bathroom, grooming, eating toileting)</a:t>
            </a:r>
          </a:p>
          <a:p>
            <a:pPr lvl="1"/>
            <a:r>
              <a:rPr lang="en-US" smtClean="0"/>
              <a:t>Self direction (decision making, judgment) </a:t>
            </a:r>
          </a:p>
          <a:p>
            <a:pPr lvl="1"/>
            <a:r>
              <a:rPr lang="en-US" smtClean="0"/>
              <a:t>Capacity for independent living (household tasks)</a:t>
            </a:r>
          </a:p>
          <a:p>
            <a:pPr lvl="1"/>
            <a:r>
              <a:rPr lang="en-US" smtClean="0"/>
              <a:t>Economic self sufficiency (for age 16 to adult money management)</a:t>
            </a:r>
          </a:p>
          <a:p>
            <a:pPr lvl="1"/>
            <a:r>
              <a:rPr lang="en-US" smtClean="0"/>
              <a:t>Learning</a:t>
            </a:r>
          </a:p>
          <a:p>
            <a:pPr lvl="1"/>
            <a:r>
              <a:rPr lang="en-US" smtClean="0"/>
              <a:t>Receptive and expressive language  </a:t>
            </a:r>
            <a:endParaRPr lang="en-US" dirty="0"/>
          </a:p>
        </p:txBody>
      </p:sp>
    </p:spTree>
    <p:extLst>
      <p:ext uri="{BB962C8B-B14F-4D97-AF65-F5344CB8AC3E}">
        <p14:creationId xmlns:p14="http://schemas.microsoft.com/office/powerpoint/2010/main" val="3302964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Eligibility for young children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Children under age 3 may be eligible for DD early intervention services: </a:t>
            </a:r>
            <a:r>
              <a:rPr lang="en-US" dirty="0" smtClean="0">
                <a:hlinkClick r:id="rId3"/>
              </a:rPr>
              <a:t>https://dodd.ohio.gov/wps/portal/gov/dodd/your-family/daily-life-employment/5-things-early-intervention</a:t>
            </a:r>
            <a:r>
              <a:rPr lang="en-US" dirty="0" smtClean="0"/>
              <a:t> </a:t>
            </a:r>
          </a:p>
          <a:p>
            <a:endParaRPr lang="en-US" dirty="0" smtClean="0"/>
          </a:p>
          <a:p>
            <a:r>
              <a:rPr lang="en-US" dirty="0" smtClean="0"/>
              <a:t>Parents can also contact Children with Medical Handicaps(CMH) which  links families of children with special health care needs to a network of quality providers and helps families obtain payment for the services their children need.</a:t>
            </a:r>
          </a:p>
          <a:p>
            <a:r>
              <a:rPr lang="en-US" dirty="0" smtClean="0">
                <a:hlinkClick r:id="rId4"/>
              </a:rPr>
              <a:t>https://odh.ohio.gov/wps/portal/gov/odh/know-our-programs/children-with-medical-handicaps/welcome-to</a:t>
            </a:r>
            <a:r>
              <a:rPr lang="en-US" dirty="0" smtClean="0"/>
              <a:t> </a:t>
            </a:r>
            <a:endParaRPr lang="en-US" dirty="0"/>
          </a:p>
        </p:txBody>
      </p:sp>
    </p:spTree>
    <p:extLst>
      <p:ext uri="{BB962C8B-B14F-4D97-AF65-F5344CB8AC3E}">
        <p14:creationId xmlns:p14="http://schemas.microsoft.com/office/powerpoint/2010/main" val="1396115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3 to 5 year Olds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County Board uses a different standard</a:t>
            </a:r>
          </a:p>
          <a:p>
            <a:pPr lvl="1"/>
            <a:r>
              <a:rPr lang="en-US" dirty="0" smtClean="0"/>
              <a:t>Verifies diagnoses- doctor form</a:t>
            </a:r>
          </a:p>
          <a:p>
            <a:pPr lvl="1"/>
            <a:r>
              <a:rPr lang="en-US" dirty="0" smtClean="0"/>
              <a:t>Assesses whether the  child has a substantial developmental delay or a diagnosed congenital or acquired condition </a:t>
            </a:r>
          </a:p>
          <a:p>
            <a:pPr lvl="1"/>
            <a:r>
              <a:rPr lang="en-US" dirty="0" smtClean="0"/>
              <a:t>Determines if the delay or condition  is likely to result in a  substantial functional limitation in any of the 7 areas  if the child doesn’t get appropriate services/supports. </a:t>
            </a:r>
          </a:p>
          <a:p>
            <a:endParaRPr lang="en-US" dirty="0" smtClean="0"/>
          </a:p>
          <a:p>
            <a:r>
              <a:rPr lang="en-US" dirty="0" smtClean="0"/>
              <a:t>Parents can also contact the school district  where they live to see if child eligible for special education services through the school district. </a:t>
            </a:r>
          </a:p>
          <a:p>
            <a:endParaRPr lang="en-US" dirty="0"/>
          </a:p>
        </p:txBody>
      </p:sp>
    </p:spTree>
    <p:extLst>
      <p:ext uri="{BB962C8B-B14F-4D97-AF65-F5344CB8AC3E}">
        <p14:creationId xmlns:p14="http://schemas.microsoft.com/office/powerpoint/2010/main" val="1896972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5943600" cy="1143000"/>
          </a:xfrm>
        </p:spPr>
        <p:txBody>
          <a:bodyPr/>
          <a:lstStyle/>
          <a:p>
            <a:r>
              <a:rPr lang="en-US" sz="2800" dirty="0" smtClean="0"/>
              <a:t>Tools used by DODD to assess</a:t>
            </a:r>
            <a:br>
              <a:rPr lang="en-US" sz="2800" dirty="0" smtClean="0"/>
            </a:br>
            <a:r>
              <a:rPr lang="en-US" sz="2800" dirty="0" smtClean="0"/>
              <a:t> Eligibility for DD services: age 6 to Adult:</a:t>
            </a:r>
            <a:endParaRPr lang="en-US" sz="2800" dirty="0"/>
          </a:p>
        </p:txBody>
      </p:sp>
      <p:sp>
        <p:nvSpPr>
          <p:cNvPr id="3" name="Content Placeholder 2"/>
          <p:cNvSpPr>
            <a:spLocks noGrp="1"/>
          </p:cNvSpPr>
          <p:nvPr>
            <p:ph idx="1"/>
          </p:nvPr>
        </p:nvSpPr>
        <p:spPr/>
        <p:txBody>
          <a:bodyPr>
            <a:normAutofit fontScale="92500" lnSpcReduction="10000"/>
          </a:bodyPr>
          <a:lstStyle/>
          <a:p>
            <a:endParaRPr lang="en-US" smtClean="0"/>
          </a:p>
          <a:p>
            <a:r>
              <a:rPr lang="en-US" smtClean="0"/>
              <a:t>COEDI-Assessment for  children age 6-15 years old</a:t>
            </a:r>
          </a:p>
          <a:p>
            <a:pPr lvl="1"/>
            <a:r>
              <a:rPr lang="en-US" smtClean="0">
                <a:hlinkClick r:id="rId2"/>
              </a:rPr>
              <a:t>https://dodd.ohio.gov/wps/portal/gov/dodd/forms-and-rules/forms/coedi-answer-sheet</a:t>
            </a:r>
            <a:r>
              <a:rPr lang="en-US" smtClean="0"/>
              <a:t> </a:t>
            </a:r>
          </a:p>
          <a:p>
            <a:endParaRPr lang="en-US" smtClean="0"/>
          </a:p>
          <a:p>
            <a:r>
              <a:rPr lang="en-US" smtClean="0"/>
              <a:t>OEDI- Assessment for people 16 years old and older.</a:t>
            </a:r>
          </a:p>
          <a:p>
            <a:pPr lvl="1"/>
            <a:r>
              <a:rPr lang="en-US" smtClean="0">
                <a:hlinkClick r:id="rId3"/>
              </a:rPr>
              <a:t>https://dodd.ohio.gov/wps/portal/gov/dodd/forms-and-rules/forms/oedi-answer-sheet</a:t>
            </a:r>
            <a:r>
              <a:rPr lang="en-US" smtClean="0"/>
              <a:t> </a:t>
            </a:r>
            <a:endParaRPr lang="en-US" dirty="0"/>
          </a:p>
        </p:txBody>
      </p:sp>
    </p:spTree>
    <p:extLst>
      <p:ext uri="{BB962C8B-B14F-4D97-AF65-F5344CB8AC3E}">
        <p14:creationId xmlns:p14="http://schemas.microsoft.com/office/powerpoint/2010/main" val="898092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TIPS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Review the guidance documents before having your child or adult with DD assessed by  the county Board of DD</a:t>
            </a:r>
          </a:p>
          <a:p>
            <a:pPr lvl="1"/>
            <a:r>
              <a:rPr lang="en-US" dirty="0" smtClean="0">
                <a:hlinkClick r:id="rId3"/>
              </a:rPr>
              <a:t>https://dodd.ohio.gov/wps/portal/gov/dodd/about-us/resources/COEDI-and-OEDI-User-Guide</a:t>
            </a:r>
            <a:r>
              <a:rPr lang="en-US" dirty="0" smtClean="0"/>
              <a:t> </a:t>
            </a:r>
          </a:p>
          <a:p>
            <a:endParaRPr lang="en-US" dirty="0" smtClean="0"/>
          </a:p>
          <a:p>
            <a:r>
              <a:rPr lang="en-US" dirty="0" smtClean="0"/>
              <a:t>Although as parents we usually focus on what our kids can do, the assessment  is designed to determine what they are unable to do to establish the need for services.  </a:t>
            </a:r>
          </a:p>
          <a:p>
            <a:pPr lvl="1"/>
            <a:endParaRPr lang="en-US" dirty="0"/>
          </a:p>
        </p:txBody>
      </p:sp>
    </p:spTree>
    <p:extLst>
      <p:ext uri="{BB962C8B-B14F-4D97-AF65-F5344CB8AC3E}">
        <p14:creationId xmlns:p14="http://schemas.microsoft.com/office/powerpoint/2010/main" val="226202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TIPS</a:t>
            </a:r>
            <a:endParaRPr lang="en-US" dirty="0"/>
          </a:p>
        </p:txBody>
      </p:sp>
      <p:sp>
        <p:nvSpPr>
          <p:cNvPr id="3" name="Content Placeholder 2"/>
          <p:cNvSpPr>
            <a:spLocks noGrp="1"/>
          </p:cNvSpPr>
          <p:nvPr>
            <p:ph idx="1"/>
          </p:nvPr>
        </p:nvSpPr>
        <p:spPr/>
        <p:txBody>
          <a:bodyPr>
            <a:normAutofit lnSpcReduction="10000"/>
          </a:bodyPr>
          <a:lstStyle/>
          <a:p>
            <a:r>
              <a:rPr lang="en-US" dirty="0" smtClean="0"/>
              <a:t>Be thoughtful and consider acronym FEAST when answering questions about the person’s abilities:  (See p. 13 of the C/OEDI user guide)</a:t>
            </a:r>
          </a:p>
          <a:p>
            <a:endParaRPr lang="en-US" dirty="0" smtClean="0"/>
          </a:p>
          <a:p>
            <a:pPr marL="457200" lvl="1" indent="0">
              <a:buNone/>
            </a:pPr>
            <a:r>
              <a:rPr lang="en-US" b="1" dirty="0" smtClean="0"/>
              <a:t>F</a:t>
            </a:r>
            <a:r>
              <a:rPr lang="en-US" dirty="0" smtClean="0"/>
              <a:t>requency ... of the functional limitation. </a:t>
            </a:r>
          </a:p>
          <a:p>
            <a:pPr marL="457200" lvl="1" indent="0">
              <a:buNone/>
            </a:pPr>
            <a:r>
              <a:rPr lang="en-US" b="1" dirty="0" smtClean="0"/>
              <a:t>E</a:t>
            </a:r>
            <a:r>
              <a:rPr lang="en-US" dirty="0" smtClean="0"/>
              <a:t>ffort ... needed to complete the task.</a:t>
            </a:r>
          </a:p>
          <a:p>
            <a:pPr marL="457200" lvl="1" indent="0">
              <a:buNone/>
            </a:pPr>
            <a:r>
              <a:rPr lang="en-US" b="1" dirty="0" smtClean="0"/>
              <a:t>A</a:t>
            </a:r>
            <a:r>
              <a:rPr lang="en-US" dirty="0" smtClean="0"/>
              <a:t>dequacy ... of task completion. </a:t>
            </a:r>
          </a:p>
          <a:p>
            <a:pPr marL="457200" lvl="1" indent="0">
              <a:buNone/>
            </a:pPr>
            <a:r>
              <a:rPr lang="en-US" b="1" dirty="0" smtClean="0"/>
              <a:t>S</a:t>
            </a:r>
            <a:r>
              <a:rPr lang="en-US" dirty="0" smtClean="0"/>
              <a:t>afety ... in completing the task. </a:t>
            </a:r>
          </a:p>
          <a:p>
            <a:pPr marL="457200" lvl="1" indent="0">
              <a:buNone/>
            </a:pPr>
            <a:r>
              <a:rPr lang="en-US" b="1" dirty="0" smtClean="0"/>
              <a:t>T</a:t>
            </a:r>
            <a:r>
              <a:rPr lang="en-US" dirty="0" smtClean="0"/>
              <a:t>ime ... needed to complete the task. </a:t>
            </a:r>
          </a:p>
          <a:p>
            <a:pPr lvl="1"/>
            <a:endParaRPr lang="en-US" dirty="0" smtClean="0"/>
          </a:p>
          <a:p>
            <a:endParaRPr lang="en-US" dirty="0"/>
          </a:p>
        </p:txBody>
      </p:sp>
    </p:spTree>
    <p:extLst>
      <p:ext uri="{BB962C8B-B14F-4D97-AF65-F5344CB8AC3E}">
        <p14:creationId xmlns:p14="http://schemas.microsoft.com/office/powerpoint/2010/main" val="2270590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FEAST</a:t>
            </a:r>
            <a:endParaRPr lang="en-US" dirty="0"/>
          </a:p>
        </p:txBody>
      </p:sp>
      <p:sp>
        <p:nvSpPr>
          <p:cNvPr id="3" name="Content Placeholder 2"/>
          <p:cNvSpPr>
            <a:spLocks noGrp="1"/>
          </p:cNvSpPr>
          <p:nvPr>
            <p:ph idx="1"/>
          </p:nvPr>
        </p:nvSpPr>
        <p:spPr/>
        <p:txBody>
          <a:bodyPr>
            <a:normAutofit/>
          </a:bodyPr>
          <a:lstStyle/>
          <a:p>
            <a:r>
              <a:rPr lang="en-US" dirty="0" smtClean="0"/>
              <a:t>Frequency of the functional limitation.</a:t>
            </a:r>
          </a:p>
          <a:p>
            <a:r>
              <a:rPr lang="en-US" dirty="0" smtClean="0"/>
              <a:t>If the limitations are frequent enough to interfere significantly with the person’s overall ability to accomplish a task consistently over a long period of time, the evaluator should consider the person unable to accomplish that task)</a:t>
            </a:r>
          </a:p>
        </p:txBody>
      </p:sp>
    </p:spTree>
    <p:extLst>
      <p:ext uri="{BB962C8B-B14F-4D97-AF65-F5344CB8AC3E}">
        <p14:creationId xmlns:p14="http://schemas.microsoft.com/office/powerpoint/2010/main" val="2846446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FEAST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How much effort is needed to Complete the Task?</a:t>
            </a:r>
          </a:p>
          <a:p>
            <a:endParaRPr lang="en-US" dirty="0" smtClean="0"/>
          </a:p>
          <a:p>
            <a:r>
              <a:rPr lang="en-US" dirty="0" smtClean="0"/>
              <a:t>If the effort exerted far exceeds the amount of effort a person without a disability would exert to complete the task, should consider  person unable to do the task</a:t>
            </a:r>
          </a:p>
          <a:p>
            <a:endParaRPr lang="en-US" dirty="0" smtClean="0"/>
          </a:p>
          <a:p>
            <a:r>
              <a:rPr lang="en-US" dirty="0" smtClean="0"/>
              <a:t>Example: Person is able to walk up stairs but it takes them a significantly longer time to do it than others and they are exhausted afterwards.  </a:t>
            </a:r>
            <a:endParaRPr lang="en-US" dirty="0"/>
          </a:p>
        </p:txBody>
      </p:sp>
    </p:spTree>
    <p:extLst>
      <p:ext uri="{BB962C8B-B14F-4D97-AF65-F5344CB8AC3E}">
        <p14:creationId xmlns:p14="http://schemas.microsoft.com/office/powerpoint/2010/main" val="2041301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Presenters</a:t>
            </a:r>
            <a:endParaRPr lang="en-US" dirty="0"/>
          </a:p>
        </p:txBody>
      </p:sp>
      <p:sp>
        <p:nvSpPr>
          <p:cNvPr id="3" name="Content Placeholder 2"/>
          <p:cNvSpPr>
            <a:spLocks noGrp="1"/>
          </p:cNvSpPr>
          <p:nvPr>
            <p:ph idx="1"/>
          </p:nvPr>
        </p:nvSpPr>
        <p:spPr/>
        <p:txBody>
          <a:bodyPr/>
          <a:lstStyle/>
          <a:p>
            <a:r>
              <a:rPr lang="en-US" smtClean="0"/>
              <a:t>Virginia Wilson, Attorney</a:t>
            </a:r>
          </a:p>
          <a:p>
            <a:r>
              <a:rPr lang="en-US" smtClean="0"/>
              <a:t>vwilson@disabilityrightsohio.org</a:t>
            </a:r>
          </a:p>
          <a:p>
            <a:endParaRPr lang="en-US" smtClean="0"/>
          </a:p>
          <a:p>
            <a:r>
              <a:rPr lang="en-US" smtClean="0"/>
              <a:t>Kevin Truitt, Attorney</a:t>
            </a:r>
          </a:p>
          <a:p>
            <a:r>
              <a:rPr lang="en-US" smtClean="0"/>
              <a:t>ktruitt@disabilityrightsohio.org</a:t>
            </a:r>
          </a:p>
          <a:p>
            <a:endParaRPr lang="en-US" smtClean="0"/>
          </a:p>
          <a:p>
            <a:endParaRPr lang="en-US" dirty="0"/>
          </a:p>
        </p:txBody>
      </p:sp>
    </p:spTree>
    <p:extLst>
      <p:ext uri="{BB962C8B-B14F-4D97-AF65-F5344CB8AC3E}">
        <p14:creationId xmlns:p14="http://schemas.microsoft.com/office/powerpoint/2010/main" val="1632801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FEAST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Adequacy or how well they do the task?</a:t>
            </a:r>
          </a:p>
          <a:p>
            <a:endParaRPr lang="en-US" dirty="0" smtClean="0"/>
          </a:p>
          <a:p>
            <a:r>
              <a:rPr lang="en-US" dirty="0" smtClean="0"/>
              <a:t>If the person  can do the task but  is unable to do it well, should  say they cannot do the task.</a:t>
            </a:r>
          </a:p>
          <a:p>
            <a:endParaRPr lang="en-US" dirty="0" smtClean="0"/>
          </a:p>
          <a:p>
            <a:r>
              <a:rPr lang="en-US" dirty="0" smtClean="0"/>
              <a:t>Example: If person can feed themselves but in doing so spills food all over themselves whenever they do, it should be determined they are unable to do the task.  </a:t>
            </a:r>
          </a:p>
          <a:p>
            <a:endParaRPr lang="en-US" dirty="0"/>
          </a:p>
        </p:txBody>
      </p:sp>
    </p:spTree>
    <p:extLst>
      <p:ext uri="{BB962C8B-B14F-4D97-AF65-F5344CB8AC3E}">
        <p14:creationId xmlns:p14="http://schemas.microsoft.com/office/powerpoint/2010/main" val="2776454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FEAST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Safety in completing the task. </a:t>
            </a:r>
          </a:p>
          <a:p>
            <a:endParaRPr lang="en-US" dirty="0" smtClean="0"/>
          </a:p>
          <a:p>
            <a:r>
              <a:rPr lang="en-US" dirty="0" smtClean="0"/>
              <a:t>Can the person do the task  without unusual risk of harm to themselves or others?</a:t>
            </a:r>
          </a:p>
          <a:p>
            <a:endParaRPr lang="en-US" dirty="0" smtClean="0"/>
          </a:p>
          <a:p>
            <a:r>
              <a:rPr lang="en-US" dirty="0" smtClean="0"/>
              <a:t>Example: If a person  can use a stove to cook,  but will often burn themselves or  forget to turn off the burners, it can be determined they are unable to independently perform that task</a:t>
            </a:r>
            <a:endParaRPr lang="en-US" dirty="0"/>
          </a:p>
        </p:txBody>
      </p:sp>
    </p:spTree>
    <p:extLst>
      <p:ext uri="{BB962C8B-B14F-4D97-AF65-F5344CB8AC3E}">
        <p14:creationId xmlns:p14="http://schemas.microsoft.com/office/powerpoint/2010/main" val="2602921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FEAST</a:t>
            </a:r>
            <a:endParaRPr lang="en-US" dirty="0"/>
          </a:p>
        </p:txBody>
      </p:sp>
      <p:sp>
        <p:nvSpPr>
          <p:cNvPr id="3" name="Content Placeholder 2"/>
          <p:cNvSpPr>
            <a:spLocks noGrp="1"/>
          </p:cNvSpPr>
          <p:nvPr>
            <p:ph idx="1"/>
          </p:nvPr>
        </p:nvSpPr>
        <p:spPr/>
        <p:txBody>
          <a:bodyPr>
            <a:normAutofit lnSpcReduction="10000"/>
          </a:bodyPr>
          <a:lstStyle/>
          <a:p>
            <a:r>
              <a:rPr lang="en-US" smtClean="0"/>
              <a:t>Time ... needed to complete the task. </a:t>
            </a:r>
          </a:p>
          <a:p>
            <a:endParaRPr lang="en-US" smtClean="0"/>
          </a:p>
          <a:p>
            <a:r>
              <a:rPr lang="en-US" smtClean="0"/>
              <a:t>Is the person able to do the task in a reasonable amount of time? </a:t>
            </a:r>
          </a:p>
          <a:p>
            <a:endParaRPr lang="en-US" smtClean="0"/>
          </a:p>
          <a:p>
            <a:r>
              <a:rPr lang="en-US" smtClean="0"/>
              <a:t>Example: If a person can bathe themselves but it takes  an inordinately long time for them to do so, they should be determined to be unable to do that task.  </a:t>
            </a:r>
            <a:endParaRPr lang="en-US" dirty="0"/>
          </a:p>
        </p:txBody>
      </p:sp>
    </p:spTree>
    <p:extLst>
      <p:ext uri="{BB962C8B-B14F-4D97-AF65-F5344CB8AC3E}">
        <p14:creationId xmlns:p14="http://schemas.microsoft.com/office/powerpoint/2010/main" val="1523213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TIPS</a:t>
            </a:r>
            <a:endParaRPr lang="en-US" dirty="0"/>
          </a:p>
        </p:txBody>
      </p:sp>
      <p:sp>
        <p:nvSpPr>
          <p:cNvPr id="3" name="Content Placeholder 2"/>
          <p:cNvSpPr>
            <a:spLocks noGrp="1"/>
          </p:cNvSpPr>
          <p:nvPr>
            <p:ph idx="1"/>
          </p:nvPr>
        </p:nvSpPr>
        <p:spPr/>
        <p:txBody>
          <a:bodyPr/>
          <a:lstStyle/>
          <a:p>
            <a:r>
              <a:rPr lang="en-US" dirty="0" smtClean="0">
                <a:solidFill>
                  <a:schemeClr val="accent1"/>
                </a:solidFill>
              </a:rPr>
              <a:t>Provide adequate/appropriate  documentation  to the county board</a:t>
            </a:r>
          </a:p>
          <a:p>
            <a:pPr lvl="1"/>
            <a:r>
              <a:rPr lang="en-US" dirty="0" smtClean="0"/>
              <a:t>If available, provide evaluations,  reports, diagnoses  with evaluation dates and qualifications of the diagnosing </a:t>
            </a:r>
            <a:r>
              <a:rPr lang="en-US" dirty="0" err="1" smtClean="0"/>
              <a:t>dr</a:t>
            </a:r>
            <a:r>
              <a:rPr lang="en-US" dirty="0" smtClean="0"/>
              <a:t> </a:t>
            </a:r>
          </a:p>
          <a:p>
            <a:pPr lvl="1"/>
            <a:r>
              <a:rPr lang="en-US" dirty="0" smtClean="0"/>
              <a:t>For adults, locate any documents you have that can show the person’s disability manifest before age 22 such as school records, doctor diagnoses before age 22, etc.  </a:t>
            </a:r>
            <a:endParaRPr lang="en-US" dirty="0"/>
          </a:p>
        </p:txBody>
      </p:sp>
    </p:spTree>
    <p:extLst>
      <p:ext uri="{BB962C8B-B14F-4D97-AF65-F5344CB8AC3E}">
        <p14:creationId xmlns:p14="http://schemas.microsoft.com/office/powerpoint/2010/main" val="446790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mn-lt"/>
              </a:rPr>
              <a:t>What if the county board determines my child is ineligible for DD services? </a:t>
            </a:r>
            <a:endParaRPr lang="en-US" sz="2800" b="1" dirty="0">
              <a:latin typeface="+mn-lt"/>
            </a:endParaRPr>
          </a:p>
        </p:txBody>
      </p:sp>
      <p:sp>
        <p:nvSpPr>
          <p:cNvPr id="3" name="Content Placeholder 2"/>
          <p:cNvSpPr>
            <a:spLocks noGrp="1"/>
          </p:cNvSpPr>
          <p:nvPr>
            <p:ph idx="1"/>
          </p:nvPr>
        </p:nvSpPr>
        <p:spPr/>
        <p:txBody>
          <a:bodyPr>
            <a:normAutofit fontScale="92500" lnSpcReduction="10000"/>
          </a:bodyPr>
          <a:lstStyle/>
          <a:p>
            <a:r>
              <a:rPr lang="en-US" sz="2800" dirty="0" smtClean="0"/>
              <a:t>You can appeal a denial of eligibility with the county board</a:t>
            </a:r>
          </a:p>
          <a:p>
            <a:pPr lvl="1"/>
            <a:r>
              <a:rPr lang="en-US" dirty="0" smtClean="0"/>
              <a:t>Have the right to be told why denied, have an attorney assist in your appeal, question county board staff, examine your records, including getting a copy of the completed C/OEDI form to see  how it was scored, and to offer additional documentation to support eligibility</a:t>
            </a:r>
          </a:p>
          <a:p>
            <a:pPr marL="457200" lvl="1" indent="0">
              <a:buNone/>
            </a:pPr>
            <a:r>
              <a:rPr lang="en-US" dirty="0">
                <a:hlinkClick r:id="rId2"/>
              </a:rPr>
              <a:t>https://</a:t>
            </a:r>
            <a:r>
              <a:rPr lang="en-US" dirty="0" smtClean="0">
                <a:hlinkClick r:id="rId2"/>
              </a:rPr>
              <a:t>www.disabilityrightsohio.org/assets/documents/faq_filing_a_complaint_with_a_county_board_of_dd.pdf?pdf=Filing_a_complaint_county_board_of_DD</a:t>
            </a:r>
            <a:r>
              <a:rPr lang="en-US" dirty="0" smtClean="0"/>
              <a:t> </a:t>
            </a:r>
            <a:endParaRPr lang="en-US" dirty="0"/>
          </a:p>
        </p:txBody>
      </p:sp>
    </p:spTree>
    <p:extLst>
      <p:ext uri="{BB962C8B-B14F-4D97-AF65-F5344CB8AC3E}">
        <p14:creationId xmlns:p14="http://schemas.microsoft.com/office/powerpoint/2010/main" val="1908062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Medicaid waiver programs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 Ohio, there are three waiver programs for people with developmental disabilities:</a:t>
            </a:r>
          </a:p>
          <a:p>
            <a:endParaRPr lang="en-US" dirty="0" smtClean="0"/>
          </a:p>
          <a:p>
            <a:r>
              <a:rPr lang="en-US" dirty="0" smtClean="0"/>
              <a:t>Individual Options waiver</a:t>
            </a:r>
          </a:p>
          <a:p>
            <a:r>
              <a:rPr lang="en-US" dirty="0" smtClean="0"/>
              <a:t>Level One waiver</a:t>
            </a:r>
          </a:p>
          <a:p>
            <a:r>
              <a:rPr lang="en-US" dirty="0" smtClean="0"/>
              <a:t>SELF waiver</a:t>
            </a:r>
          </a:p>
          <a:p>
            <a:endParaRPr lang="en-US" dirty="0" smtClean="0"/>
          </a:p>
          <a:p>
            <a:r>
              <a:rPr lang="en-US" dirty="0" smtClean="0"/>
              <a:t>Waiver programs are alternatives to institutional care.</a:t>
            </a:r>
          </a:p>
          <a:p>
            <a:endParaRPr lang="en-US" dirty="0" smtClean="0"/>
          </a:p>
          <a:p>
            <a:r>
              <a:rPr lang="en-US" dirty="0" smtClean="0"/>
              <a:t>Additionally, children under age 21 enrolled in the Medicaid program are entitled to services through the federal Early and Periodic Screening, Diagnostic, and Treatment (“EPSDT”) program, which in Ohio is called </a:t>
            </a:r>
            <a:r>
              <a:rPr lang="en-US" dirty="0" err="1" smtClean="0"/>
              <a:t>Healthchek</a:t>
            </a:r>
            <a:r>
              <a:rPr lang="en-US" dirty="0" smtClean="0"/>
              <a:t>.</a:t>
            </a:r>
          </a:p>
          <a:p>
            <a:endParaRPr lang="en-US" dirty="0"/>
          </a:p>
        </p:txBody>
      </p:sp>
    </p:spTree>
    <p:extLst>
      <p:ext uri="{BB962C8B-B14F-4D97-AF65-F5344CB8AC3E}">
        <p14:creationId xmlns:p14="http://schemas.microsoft.com/office/powerpoint/2010/main" val="2205914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Individual Options (IO) waiver: covered services</a:t>
            </a:r>
            <a:endParaRPr lang="en-US" dirty="0"/>
          </a:p>
        </p:txBody>
      </p:sp>
      <p:sp>
        <p:nvSpPr>
          <p:cNvPr id="3" name="Content Placeholder 2"/>
          <p:cNvSpPr>
            <a:spLocks noGrp="1"/>
          </p:cNvSpPr>
          <p:nvPr>
            <p:ph sz="half" idx="1"/>
          </p:nvPr>
        </p:nvSpPr>
        <p:spPr/>
        <p:txBody>
          <a:bodyPr>
            <a:normAutofit fontScale="70000" lnSpcReduction="20000"/>
          </a:bodyPr>
          <a:lstStyle/>
          <a:p>
            <a:r>
              <a:rPr lang="en-US" smtClean="0"/>
              <a:t>Homemaker/Personal Care</a:t>
            </a:r>
          </a:p>
          <a:p>
            <a:r>
              <a:rPr lang="en-US" smtClean="0"/>
              <a:t>Participant-Directed Homemaker/Personal Care </a:t>
            </a:r>
          </a:p>
          <a:p>
            <a:r>
              <a:rPr lang="en-US" smtClean="0"/>
              <a:t>Shared Living </a:t>
            </a:r>
          </a:p>
          <a:p>
            <a:r>
              <a:rPr lang="en-US" smtClean="0"/>
              <a:t>Waiver Nursing </a:t>
            </a:r>
          </a:p>
          <a:p>
            <a:r>
              <a:rPr lang="en-US" smtClean="0"/>
              <a:t>​Waiver Nursing Delegation</a:t>
            </a:r>
          </a:p>
          <a:p>
            <a:r>
              <a:rPr lang="en-US" smtClean="0"/>
              <a:t>Community and Residential Respite </a:t>
            </a:r>
          </a:p>
          <a:p>
            <a:r>
              <a:rPr lang="en-US" smtClean="0"/>
              <a:t>Remote Supports</a:t>
            </a:r>
          </a:p>
          <a:p>
            <a:r>
              <a:rPr lang="en-US" smtClean="0"/>
              <a:t>Transportation </a:t>
            </a:r>
          </a:p>
          <a:p>
            <a:r>
              <a:rPr lang="en-US" smtClean="0"/>
              <a:t>Specialized Medical Equipment and Supplies</a:t>
            </a:r>
          </a:p>
          <a:p>
            <a:r>
              <a:rPr lang="en-US" smtClean="0"/>
              <a:t>Home-Delivered Meals </a:t>
            </a:r>
          </a:p>
          <a:p>
            <a:endParaRPr lang="en-US" dirty="0"/>
          </a:p>
        </p:txBody>
      </p:sp>
      <p:sp>
        <p:nvSpPr>
          <p:cNvPr id="4" name="Content Placeholder 3"/>
          <p:cNvSpPr>
            <a:spLocks noGrp="1"/>
          </p:cNvSpPr>
          <p:nvPr>
            <p:ph sz="half" idx="2"/>
          </p:nvPr>
        </p:nvSpPr>
        <p:spPr/>
        <p:txBody>
          <a:bodyPr>
            <a:normAutofit fontScale="70000" lnSpcReduction="20000"/>
          </a:bodyPr>
          <a:lstStyle/>
          <a:p>
            <a:r>
              <a:rPr lang="en-US" smtClean="0"/>
              <a:t>Community transition</a:t>
            </a:r>
          </a:p>
          <a:p>
            <a:r>
              <a:rPr lang="en-US" smtClean="0"/>
              <a:t>Social work</a:t>
            </a:r>
          </a:p>
          <a:p>
            <a:r>
              <a:rPr lang="en-US" smtClean="0"/>
              <a:t>Assistive technology</a:t>
            </a:r>
          </a:p>
          <a:p>
            <a:r>
              <a:rPr lang="en-US" smtClean="0"/>
              <a:t>Interpreter services</a:t>
            </a:r>
          </a:p>
          <a:p>
            <a:r>
              <a:rPr lang="en-US" smtClean="0"/>
              <a:t>Nutrition services</a:t>
            </a:r>
          </a:p>
          <a:p>
            <a:r>
              <a:rPr lang="en-US" smtClean="0"/>
              <a:t>Money Management </a:t>
            </a:r>
          </a:p>
          <a:p>
            <a:r>
              <a:rPr lang="en-US" smtClean="0"/>
              <a:t>Adult Day Supports </a:t>
            </a:r>
          </a:p>
          <a:p>
            <a:r>
              <a:rPr lang="en-US" smtClean="0"/>
              <a:t>Vocational Habilitation </a:t>
            </a:r>
          </a:p>
          <a:p>
            <a:r>
              <a:rPr lang="en-US" smtClean="0"/>
              <a:t>Group Employment Support </a:t>
            </a:r>
          </a:p>
          <a:p>
            <a:r>
              <a:rPr lang="en-US" smtClean="0"/>
              <a:t>Individual Employment Support </a:t>
            </a:r>
          </a:p>
          <a:p>
            <a:r>
              <a:rPr lang="en-US" smtClean="0"/>
              <a:t>Career Planning</a:t>
            </a:r>
          </a:p>
          <a:p>
            <a:r>
              <a:rPr lang="en-US" smtClean="0"/>
              <a:t>Environmental Accessibility Adaptations </a:t>
            </a:r>
          </a:p>
          <a:p>
            <a:endParaRPr lang="en-US" smtClean="0"/>
          </a:p>
          <a:p>
            <a:endParaRPr lang="en-US" dirty="0"/>
          </a:p>
        </p:txBody>
      </p:sp>
    </p:spTree>
    <p:extLst>
      <p:ext uri="{BB962C8B-B14F-4D97-AF65-F5344CB8AC3E}">
        <p14:creationId xmlns:p14="http://schemas.microsoft.com/office/powerpoint/2010/main" val="364947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IO waiver: ODDP and prior authorization</a:t>
            </a:r>
            <a:endParaRPr lang="en-US" dirty="0"/>
          </a:p>
        </p:txBody>
      </p:sp>
      <p:sp>
        <p:nvSpPr>
          <p:cNvPr id="3" name="Content Placeholder 2"/>
          <p:cNvSpPr>
            <a:spLocks noGrp="1"/>
          </p:cNvSpPr>
          <p:nvPr>
            <p:ph idx="1"/>
          </p:nvPr>
        </p:nvSpPr>
        <p:spPr/>
        <p:txBody>
          <a:bodyPr>
            <a:normAutofit fontScale="77500" lnSpcReduction="20000"/>
          </a:bodyPr>
          <a:lstStyle/>
          <a:p>
            <a:r>
              <a:rPr lang="en-US" smtClean="0"/>
              <a:t>The Ohio Developmental Disabilities Profile (“ODDP”) is an evaluation tool that determines a funding range of services for people enrolled in the IO waiver program.  It collects information about the person by asking questions about his or her needs and circumstances.  This guides development of waiver-funded services in a person’s individual service plan (“ISP”).  </a:t>
            </a:r>
          </a:p>
          <a:p>
            <a:r>
              <a:rPr lang="en-US" smtClean="0"/>
              <a:t>If funding is needed for services that exceed the funding range established by the ODDP, one may request prior authorization.</a:t>
            </a:r>
          </a:p>
          <a:p>
            <a:r>
              <a:rPr lang="en-US" smtClean="0"/>
              <a:t>The Medicaid state hearing process is available for people who are denied prior authorization or whose questions on the ODDP were answered inaccurately. </a:t>
            </a:r>
          </a:p>
          <a:p>
            <a:endParaRPr lang="en-US" dirty="0"/>
          </a:p>
        </p:txBody>
      </p:sp>
    </p:spTree>
    <p:extLst>
      <p:ext uri="{BB962C8B-B14F-4D97-AF65-F5344CB8AC3E}">
        <p14:creationId xmlns:p14="http://schemas.microsoft.com/office/powerpoint/2010/main" val="844397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Level One waiver: covered services</a:t>
            </a:r>
            <a:endParaRPr lang="en-US" dirty="0"/>
          </a:p>
        </p:txBody>
      </p:sp>
      <p:sp>
        <p:nvSpPr>
          <p:cNvPr id="3" name="Content Placeholder 2"/>
          <p:cNvSpPr>
            <a:spLocks noGrp="1"/>
          </p:cNvSpPr>
          <p:nvPr>
            <p:ph sz="half" idx="1"/>
          </p:nvPr>
        </p:nvSpPr>
        <p:spPr/>
        <p:txBody>
          <a:bodyPr>
            <a:normAutofit fontScale="77500" lnSpcReduction="20000"/>
          </a:bodyPr>
          <a:lstStyle/>
          <a:p>
            <a:r>
              <a:rPr lang="en-US" smtClean="0"/>
              <a:t>Homemaker/personal care aide services</a:t>
            </a:r>
          </a:p>
          <a:p>
            <a:r>
              <a:rPr lang="en-US" smtClean="0"/>
              <a:t>Participant-directed homemaker/personal care aide services</a:t>
            </a:r>
          </a:p>
          <a:p>
            <a:r>
              <a:rPr lang="en-US" smtClean="0"/>
              <a:t>Remote support</a:t>
            </a:r>
          </a:p>
          <a:p>
            <a:r>
              <a:rPr lang="en-US" smtClean="0"/>
              <a:t>Home-delivered meals</a:t>
            </a:r>
          </a:p>
          <a:p>
            <a:r>
              <a:rPr lang="en-US" smtClean="0"/>
              <a:t>Community, residential, and informal respite</a:t>
            </a:r>
          </a:p>
          <a:p>
            <a:r>
              <a:rPr lang="en-US" smtClean="0"/>
              <a:t>Non-medical transportation</a:t>
            </a:r>
          </a:p>
          <a:p>
            <a:r>
              <a:rPr lang="en-US" smtClean="0"/>
              <a:t>Transportation</a:t>
            </a:r>
          </a:p>
          <a:p>
            <a:r>
              <a:rPr lang="en-US" smtClean="0"/>
              <a:t>Group employment support</a:t>
            </a:r>
            <a:endParaRPr lang="en-US" dirty="0"/>
          </a:p>
        </p:txBody>
      </p:sp>
      <p:sp>
        <p:nvSpPr>
          <p:cNvPr id="4" name="Content Placeholder 3"/>
          <p:cNvSpPr>
            <a:spLocks noGrp="1"/>
          </p:cNvSpPr>
          <p:nvPr>
            <p:ph sz="half" idx="2"/>
          </p:nvPr>
        </p:nvSpPr>
        <p:spPr/>
        <p:txBody>
          <a:bodyPr>
            <a:normAutofit fontScale="77500" lnSpcReduction="20000"/>
          </a:bodyPr>
          <a:lstStyle/>
          <a:p>
            <a:r>
              <a:rPr lang="en-US" smtClean="0"/>
              <a:t>Adult day support</a:t>
            </a:r>
          </a:p>
          <a:p>
            <a:r>
              <a:rPr lang="en-US" smtClean="0"/>
              <a:t>Vocational habilitation</a:t>
            </a:r>
          </a:p>
          <a:p>
            <a:r>
              <a:rPr lang="en-US" smtClean="0"/>
              <a:t>Career planning</a:t>
            </a:r>
          </a:p>
          <a:p>
            <a:r>
              <a:rPr lang="en-US" smtClean="0"/>
              <a:t>Individual employment support</a:t>
            </a:r>
          </a:p>
          <a:p>
            <a:r>
              <a:rPr lang="en-US" smtClean="0"/>
              <a:t>Waiver nursing</a:t>
            </a:r>
          </a:p>
          <a:p>
            <a:r>
              <a:rPr lang="en-US" smtClean="0"/>
              <a:t>Specialized medical equipment</a:t>
            </a:r>
          </a:p>
          <a:p>
            <a:r>
              <a:rPr lang="en-US" smtClean="0"/>
              <a:t>Waiver nursing delegation</a:t>
            </a:r>
          </a:p>
          <a:p>
            <a:r>
              <a:rPr lang="en-US" smtClean="0"/>
              <a:t>Money management</a:t>
            </a:r>
          </a:p>
          <a:p>
            <a:r>
              <a:rPr lang="en-US" smtClean="0"/>
              <a:t>Assistive technology</a:t>
            </a:r>
          </a:p>
          <a:p>
            <a:r>
              <a:rPr lang="en-US" smtClean="0"/>
              <a:t>Environmental accessibility adaptations</a:t>
            </a:r>
          </a:p>
          <a:p>
            <a:endParaRPr lang="en-US" dirty="0"/>
          </a:p>
        </p:txBody>
      </p:sp>
    </p:spTree>
    <p:extLst>
      <p:ext uri="{BB962C8B-B14F-4D97-AF65-F5344CB8AC3E}">
        <p14:creationId xmlns:p14="http://schemas.microsoft.com/office/powerpoint/2010/main" val="2208433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Level One waiver</a:t>
            </a:r>
            <a:endParaRPr lang="en-US" dirty="0"/>
          </a:p>
        </p:txBody>
      </p:sp>
      <p:sp>
        <p:nvSpPr>
          <p:cNvPr id="3" name="Content Placeholder 2"/>
          <p:cNvSpPr>
            <a:spLocks noGrp="1"/>
          </p:cNvSpPr>
          <p:nvPr>
            <p:ph idx="1"/>
          </p:nvPr>
        </p:nvSpPr>
        <p:spPr/>
        <p:txBody>
          <a:bodyPr>
            <a:normAutofit fontScale="70000" lnSpcReduction="20000"/>
          </a:bodyPr>
          <a:lstStyle/>
          <a:p>
            <a:r>
              <a:rPr lang="en-US" smtClean="0"/>
              <a:t>There are limits on funding under the Level One waiver program:</a:t>
            </a:r>
          </a:p>
          <a:p>
            <a:r>
              <a:rPr lang="en-US" smtClean="0"/>
              <a:t>Payment for community, residential, informal respite; homemaker/personal care and participant-directed homemaker/personal care; money management; remote support; and transportation, alone or in combination, shall not exceed $6,750 per waiver eligibility span (usually twelve months).</a:t>
            </a:r>
          </a:p>
          <a:p>
            <a:r>
              <a:rPr lang="en-US" smtClean="0"/>
              <a:t>Payment for assistive technology, environmental accessibility adaptations, home-delivered meals, and specialized medical equipment and supplies, alone or in combination, cannot exceed $7,500 within a three-year period. </a:t>
            </a:r>
          </a:p>
          <a:p>
            <a:r>
              <a:rPr lang="en-US" smtClean="0"/>
              <a:t>Emergency assistance cannot exceed $8,520 within a three-year period.</a:t>
            </a:r>
          </a:p>
          <a:p>
            <a:endParaRPr lang="en-US" smtClean="0"/>
          </a:p>
          <a:p>
            <a:endParaRPr lang="en-US" smtClean="0"/>
          </a:p>
          <a:p>
            <a:endParaRPr lang="en-US" dirty="0"/>
          </a:p>
        </p:txBody>
      </p:sp>
    </p:spTree>
    <p:extLst>
      <p:ext uri="{BB962C8B-B14F-4D97-AF65-F5344CB8AC3E}">
        <p14:creationId xmlns:p14="http://schemas.microsoft.com/office/powerpoint/2010/main" val="1404953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Who We Are</a:t>
            </a:r>
            <a:endParaRPr lang="en-US" dirty="0"/>
          </a:p>
        </p:txBody>
      </p:sp>
      <p:sp>
        <p:nvSpPr>
          <p:cNvPr id="3" name="Content Placeholder 2"/>
          <p:cNvSpPr>
            <a:spLocks noGrp="1"/>
          </p:cNvSpPr>
          <p:nvPr>
            <p:ph idx="1"/>
          </p:nvPr>
        </p:nvSpPr>
        <p:spPr/>
        <p:txBody>
          <a:bodyPr/>
          <a:lstStyle/>
          <a:p>
            <a:r>
              <a:rPr lang="en-US" altLang="en-US" smtClean="0"/>
              <a:t>Disability Rights Ohio (DRO) is a non-profit corporation</a:t>
            </a:r>
          </a:p>
          <a:p>
            <a:r>
              <a:rPr lang="en-US" altLang="en-US" smtClean="0"/>
              <a:t>Ohio’s designated Protection and Advocacy System and Client Assistance Program</a:t>
            </a:r>
          </a:p>
          <a:p>
            <a:r>
              <a:rPr lang="en-US" smtClean="0"/>
              <a:t>To advocate for the human, civil and legal rights of people with disabilities in Ohio</a:t>
            </a:r>
          </a:p>
          <a:p>
            <a:endParaRPr lang="en-US" altLang="en-US" smtClean="0"/>
          </a:p>
          <a:p>
            <a:endParaRPr lang="en-US" dirty="0"/>
          </a:p>
        </p:txBody>
      </p:sp>
    </p:spTree>
    <p:extLst>
      <p:ext uri="{BB962C8B-B14F-4D97-AF65-F5344CB8AC3E}">
        <p14:creationId xmlns:p14="http://schemas.microsoft.com/office/powerpoint/2010/main" val="3651542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SELF waiver</a:t>
            </a:r>
            <a:endParaRPr lang="en-US" dirty="0"/>
          </a:p>
        </p:txBody>
      </p:sp>
      <p:sp>
        <p:nvSpPr>
          <p:cNvPr id="3" name="Content Placeholder 2"/>
          <p:cNvSpPr>
            <a:spLocks noGrp="1"/>
          </p:cNvSpPr>
          <p:nvPr>
            <p:ph idx="1"/>
          </p:nvPr>
        </p:nvSpPr>
        <p:spPr/>
        <p:txBody>
          <a:bodyPr>
            <a:normAutofit/>
          </a:bodyPr>
          <a:lstStyle/>
          <a:p>
            <a:r>
              <a:rPr lang="en-US" smtClean="0"/>
              <a:t>Self-Empowered Life Funding Waiver is often called the SELF waiver. </a:t>
            </a:r>
          </a:p>
          <a:p>
            <a:r>
              <a:rPr lang="en-US" smtClean="0"/>
              <a:t>For adults, the limit for services is $45,000 in each waiver span (usually twelve months). For children, the limit for services is $30,000 in each waiver span.  Some services have specific funding limits (like support brokerage and functional behavioral assessments).</a:t>
            </a:r>
          </a:p>
          <a:p>
            <a:endParaRPr lang="en-US" smtClean="0"/>
          </a:p>
          <a:p>
            <a:endParaRPr lang="en-US" dirty="0"/>
          </a:p>
        </p:txBody>
      </p:sp>
    </p:spTree>
    <p:extLst>
      <p:ext uri="{BB962C8B-B14F-4D97-AF65-F5344CB8AC3E}">
        <p14:creationId xmlns:p14="http://schemas.microsoft.com/office/powerpoint/2010/main" val="3102758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SELF waiver</a:t>
            </a:r>
            <a:endParaRPr lang="en-US" dirty="0"/>
          </a:p>
        </p:txBody>
      </p:sp>
      <p:sp>
        <p:nvSpPr>
          <p:cNvPr id="3" name="Content Placeholder 2"/>
          <p:cNvSpPr>
            <a:spLocks noGrp="1"/>
          </p:cNvSpPr>
          <p:nvPr>
            <p:ph idx="1"/>
          </p:nvPr>
        </p:nvSpPr>
        <p:spPr/>
        <p:txBody>
          <a:bodyPr>
            <a:normAutofit fontScale="77500" lnSpcReduction="20000"/>
          </a:bodyPr>
          <a:lstStyle/>
          <a:p>
            <a:r>
              <a:rPr lang="en-US" smtClean="0"/>
              <a:t>Participant-direction is a requirement of the SELF waiver (it is optional under the IO and Level One waiver programs). It is available for homemaker/personal care and most of the other covered services. A person can chose a representative to direct services on their behalf.  </a:t>
            </a:r>
          </a:p>
          <a:p>
            <a:r>
              <a:rPr lang="en-US" smtClean="0"/>
              <a:t>Participant-direction includes:</a:t>
            </a:r>
          </a:p>
          <a:p>
            <a:pPr lvl="1"/>
            <a:r>
              <a:rPr lang="en-US" smtClean="0"/>
              <a:t>budget authority: deciding which services one uses and the amount from the waiver budget he or she spends (in some cases, a person can negotiate the rate you pay your service providers; and</a:t>
            </a:r>
          </a:p>
          <a:p>
            <a:pPr lvl="1"/>
            <a:r>
              <a:rPr lang="en-US" smtClean="0"/>
              <a:t>employer authority: the individual has the authority to recruit, hire, supervise, and direct the staff who furnish supports. </a:t>
            </a:r>
            <a:endParaRPr lang="en-US" dirty="0"/>
          </a:p>
        </p:txBody>
      </p:sp>
    </p:spTree>
    <p:extLst>
      <p:ext uri="{BB962C8B-B14F-4D97-AF65-F5344CB8AC3E}">
        <p14:creationId xmlns:p14="http://schemas.microsoft.com/office/powerpoint/2010/main" val="3125620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SELF waiver: covered services</a:t>
            </a:r>
            <a:endParaRPr lang="en-US" dirty="0"/>
          </a:p>
        </p:txBody>
      </p:sp>
      <p:sp>
        <p:nvSpPr>
          <p:cNvPr id="3" name="Content Placeholder 2"/>
          <p:cNvSpPr>
            <a:spLocks noGrp="1"/>
          </p:cNvSpPr>
          <p:nvPr>
            <p:ph sz="half" idx="1"/>
          </p:nvPr>
        </p:nvSpPr>
        <p:spPr/>
        <p:txBody>
          <a:bodyPr>
            <a:normAutofit fontScale="85000" lnSpcReduction="20000"/>
          </a:bodyPr>
          <a:lstStyle/>
          <a:p>
            <a:r>
              <a:rPr lang="en-US" smtClean="0"/>
              <a:t>Participant-direct goods and services</a:t>
            </a:r>
          </a:p>
          <a:p>
            <a:r>
              <a:rPr lang="en-US" smtClean="0"/>
              <a:t>Participant-directed homemaker/personal care</a:t>
            </a:r>
          </a:p>
          <a:p>
            <a:r>
              <a:rPr lang="en-US" smtClean="0"/>
              <a:t>Waiver nursing delegation</a:t>
            </a:r>
          </a:p>
          <a:p>
            <a:r>
              <a:rPr lang="en-US" smtClean="0"/>
              <a:t>Support brokerage</a:t>
            </a:r>
          </a:p>
          <a:p>
            <a:r>
              <a:rPr lang="en-US" smtClean="0"/>
              <a:t>Community and residential respite</a:t>
            </a:r>
          </a:p>
          <a:p>
            <a:r>
              <a:rPr lang="en-US" smtClean="0"/>
              <a:t>Non-medical transportation</a:t>
            </a:r>
          </a:p>
          <a:p>
            <a:r>
              <a:rPr lang="en-US" smtClean="0"/>
              <a:t>Transportation</a:t>
            </a:r>
          </a:p>
          <a:p>
            <a:endParaRPr lang="en-US" dirty="0"/>
          </a:p>
        </p:txBody>
      </p:sp>
      <p:sp>
        <p:nvSpPr>
          <p:cNvPr id="4" name="Content Placeholder 3"/>
          <p:cNvSpPr>
            <a:spLocks noGrp="1"/>
          </p:cNvSpPr>
          <p:nvPr>
            <p:ph sz="half" idx="2"/>
          </p:nvPr>
        </p:nvSpPr>
        <p:spPr/>
        <p:txBody>
          <a:bodyPr>
            <a:normAutofit fontScale="85000" lnSpcReduction="20000"/>
          </a:bodyPr>
          <a:lstStyle/>
          <a:p>
            <a:r>
              <a:rPr lang="en-US" smtClean="0"/>
              <a:t>Functional behavioral assessment</a:t>
            </a:r>
          </a:p>
          <a:p>
            <a:r>
              <a:rPr lang="en-US" smtClean="0"/>
              <a:t>Adult day support</a:t>
            </a:r>
          </a:p>
          <a:p>
            <a:r>
              <a:rPr lang="en-US" smtClean="0"/>
              <a:t>Vocational habilitation</a:t>
            </a:r>
          </a:p>
          <a:p>
            <a:r>
              <a:rPr lang="en-US" smtClean="0"/>
              <a:t>Career planning</a:t>
            </a:r>
          </a:p>
          <a:p>
            <a:r>
              <a:rPr lang="en-US" smtClean="0"/>
              <a:t>Individual employment support</a:t>
            </a:r>
          </a:p>
          <a:p>
            <a:r>
              <a:rPr lang="en-US" smtClean="0"/>
              <a:t>Clinical/therapeutic intervention</a:t>
            </a:r>
          </a:p>
          <a:p>
            <a:r>
              <a:rPr lang="en-US" smtClean="0"/>
              <a:t>Participant/family stability assistance</a:t>
            </a:r>
          </a:p>
          <a:p>
            <a:r>
              <a:rPr lang="en-US" smtClean="0"/>
              <a:t>Group employment support</a:t>
            </a:r>
          </a:p>
          <a:p>
            <a:endParaRPr lang="en-US" dirty="0"/>
          </a:p>
        </p:txBody>
      </p:sp>
    </p:spTree>
    <p:extLst>
      <p:ext uri="{BB962C8B-B14F-4D97-AF65-F5344CB8AC3E}">
        <p14:creationId xmlns:p14="http://schemas.microsoft.com/office/powerpoint/2010/main" val="313502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Waiting list system for waiver programs</a:t>
            </a:r>
            <a:endParaRPr lang="en-US" dirty="0"/>
          </a:p>
        </p:txBody>
      </p:sp>
      <p:sp>
        <p:nvSpPr>
          <p:cNvPr id="3" name="Content Placeholder 2"/>
          <p:cNvSpPr>
            <a:spLocks noGrp="1"/>
          </p:cNvSpPr>
          <p:nvPr>
            <p:ph idx="1"/>
          </p:nvPr>
        </p:nvSpPr>
        <p:spPr/>
        <p:txBody>
          <a:bodyPr>
            <a:normAutofit fontScale="85000" lnSpcReduction="20000"/>
          </a:bodyPr>
          <a:lstStyle/>
          <a:p>
            <a:r>
              <a:rPr lang="en-US" smtClean="0"/>
              <a:t>The demand for waiver programs far exceeds the capacity of the system.</a:t>
            </a:r>
          </a:p>
          <a:p>
            <a:r>
              <a:rPr lang="en-US" smtClean="0"/>
              <a:t>The Ohio Department of Developmental Disabilities enacted a new rule governing waiting lists for waiver programs.  </a:t>
            </a:r>
          </a:p>
          <a:p>
            <a:r>
              <a:rPr lang="en-US" smtClean="0"/>
              <a:t>The rule became effective September 1, 2018 and replaced a previous rule in which waiting lists were largely ordered by the dates on which people requested enrollment in a waiver program (in some situations, people could move up the waiting list by meeting the criteria for emergency status or several other priority categories).</a:t>
            </a:r>
          </a:p>
          <a:p>
            <a:endParaRPr lang="en-US" dirty="0"/>
          </a:p>
        </p:txBody>
      </p:sp>
    </p:spTree>
    <p:extLst>
      <p:ext uri="{BB962C8B-B14F-4D97-AF65-F5344CB8AC3E}">
        <p14:creationId xmlns:p14="http://schemas.microsoft.com/office/powerpoint/2010/main" val="2941383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Waiting list system</a:t>
            </a:r>
            <a:endParaRPr lang="en-US" dirty="0"/>
          </a:p>
        </p:txBody>
      </p:sp>
      <p:sp>
        <p:nvSpPr>
          <p:cNvPr id="3" name="Content Placeholder 2"/>
          <p:cNvSpPr>
            <a:spLocks noGrp="1"/>
          </p:cNvSpPr>
          <p:nvPr>
            <p:ph idx="1"/>
          </p:nvPr>
        </p:nvSpPr>
        <p:spPr/>
        <p:txBody>
          <a:bodyPr>
            <a:normAutofit fontScale="92500" lnSpcReduction="10000"/>
          </a:bodyPr>
          <a:lstStyle/>
          <a:p>
            <a:r>
              <a:rPr lang="en-US" smtClean="0"/>
              <a:t>The new rule is meant to determine, through assessments, whether people need waiver services immediately or within twelve months, and then order waiting lists on this basis.</a:t>
            </a:r>
          </a:p>
          <a:p>
            <a:r>
              <a:rPr lang="en-US" smtClean="0"/>
              <a:t>At one point, around 50,000 people were on waiting lists for waiver programs. DODD announced in April 2019 that 13,344 names have been cleared from previous waiting lists, and 6,839 waiting list assessments have been completed.</a:t>
            </a:r>
          </a:p>
          <a:p>
            <a:endParaRPr lang="en-US" dirty="0"/>
          </a:p>
        </p:txBody>
      </p:sp>
    </p:spTree>
    <p:extLst>
      <p:ext uri="{BB962C8B-B14F-4D97-AF65-F5344CB8AC3E}">
        <p14:creationId xmlns:p14="http://schemas.microsoft.com/office/powerpoint/2010/main" val="2509608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Waiting list assessments</a:t>
            </a:r>
            <a:endParaRPr lang="en-US" dirty="0"/>
          </a:p>
        </p:txBody>
      </p:sp>
      <p:sp>
        <p:nvSpPr>
          <p:cNvPr id="3" name="Content Placeholder 2"/>
          <p:cNvSpPr>
            <a:spLocks noGrp="1"/>
          </p:cNvSpPr>
          <p:nvPr>
            <p:ph idx="1"/>
          </p:nvPr>
        </p:nvSpPr>
        <p:spPr/>
        <p:txBody>
          <a:bodyPr>
            <a:normAutofit fontScale="70000" lnSpcReduction="20000"/>
          </a:bodyPr>
          <a:lstStyle/>
          <a:p>
            <a:r>
              <a:rPr lang="en-US" smtClean="0"/>
              <a:t>County boards must complete waiting list assessments for those on waiting lists under the old system, no later than December 31, 2020.  For those who have a service and support administrator, the assessment must be completed at the next individual service plan (ISP) review.  Also, upon request, county boards must complete assessments within 30 calendar days.</a:t>
            </a:r>
          </a:p>
          <a:p>
            <a:r>
              <a:rPr lang="en-US" smtClean="0"/>
              <a:t>People have a right to a copy of the completed waiting list assessment. </a:t>
            </a:r>
          </a:p>
          <a:p>
            <a:r>
              <a:rPr lang="en-US" smtClean="0"/>
              <a:t>County board personnel will use DODD’s waiting list assessment tool to determine (1) whether a person has a developmental disability; (2) whether the person has an immediate need, a current need, or neither; or (3) if the person has an immediate or current need, how those needs will be met.</a:t>
            </a:r>
          </a:p>
          <a:p>
            <a:endParaRPr lang="en-US" dirty="0"/>
          </a:p>
        </p:txBody>
      </p:sp>
    </p:spTree>
    <p:extLst>
      <p:ext uri="{BB962C8B-B14F-4D97-AF65-F5344CB8AC3E}">
        <p14:creationId xmlns:p14="http://schemas.microsoft.com/office/powerpoint/2010/main" val="4179643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Definition of immediate need</a:t>
            </a:r>
            <a:endParaRPr lang="en-US" dirty="0"/>
          </a:p>
        </p:txBody>
      </p:sp>
      <p:sp>
        <p:nvSpPr>
          <p:cNvPr id="3" name="Content Placeholder 2"/>
          <p:cNvSpPr>
            <a:spLocks noGrp="1"/>
          </p:cNvSpPr>
          <p:nvPr>
            <p:ph idx="1"/>
          </p:nvPr>
        </p:nvSpPr>
        <p:spPr/>
        <p:txBody>
          <a:bodyPr>
            <a:normAutofit fontScale="70000" lnSpcReduction="20000"/>
          </a:bodyPr>
          <a:lstStyle/>
          <a:p>
            <a:r>
              <a:rPr lang="en-US" smtClean="0"/>
              <a:t>Immediate Need is “a situation that creates a risk of substantial harm to an individual, caregiver, or another person if action is not taken within 30 calendar days to reduce the risk.” The rule lists Immediate Need situations:</a:t>
            </a:r>
          </a:p>
          <a:p>
            <a:endParaRPr lang="en-US" smtClean="0"/>
          </a:p>
          <a:p>
            <a:r>
              <a:rPr lang="en-US" smtClean="0"/>
              <a:t>You are a resident of an ICF or a nursing home and received a notice of discharge or adverse PASRR determination.</a:t>
            </a:r>
          </a:p>
          <a:p>
            <a:r>
              <a:rPr lang="en-US" smtClean="0"/>
              <a:t>You are an adult and are losing your primary caregiver due to unforeseen circumstances (such as the caregiver’s own medical problems), and no other caregivers are available.</a:t>
            </a:r>
          </a:p>
          <a:p>
            <a:r>
              <a:rPr lang="en-US" smtClean="0"/>
              <a:t>Your documented behaviors have been determined to put yourself or others at risk of harm.</a:t>
            </a:r>
          </a:p>
          <a:p>
            <a:r>
              <a:rPr lang="en-US" smtClean="0"/>
              <a:t>You have significant care needs or life-threatening medical needs.</a:t>
            </a:r>
          </a:p>
          <a:p>
            <a:r>
              <a:rPr lang="en-US" smtClean="0"/>
              <a:t>You are an adult and you have been subjected to abuse, neglect, or exploitation.</a:t>
            </a:r>
          </a:p>
          <a:p>
            <a:endParaRPr lang="en-US" dirty="0"/>
          </a:p>
        </p:txBody>
      </p:sp>
    </p:spTree>
    <p:extLst>
      <p:ext uri="{BB962C8B-B14F-4D97-AF65-F5344CB8AC3E}">
        <p14:creationId xmlns:p14="http://schemas.microsoft.com/office/powerpoint/2010/main" val="2003282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Definition of current need</a:t>
            </a:r>
            <a:endParaRPr lang="en-US" dirty="0"/>
          </a:p>
        </p:txBody>
      </p:sp>
      <p:sp>
        <p:nvSpPr>
          <p:cNvPr id="3" name="Content Placeholder 2"/>
          <p:cNvSpPr>
            <a:spLocks noGrp="1"/>
          </p:cNvSpPr>
          <p:nvPr>
            <p:ph idx="1"/>
          </p:nvPr>
        </p:nvSpPr>
        <p:spPr/>
        <p:txBody>
          <a:bodyPr>
            <a:normAutofit fontScale="62500" lnSpcReduction="20000"/>
          </a:bodyPr>
          <a:lstStyle/>
          <a:p>
            <a:r>
              <a:rPr lang="en-US" smtClean="0"/>
              <a:t>Current Need is “an unmet need” for waiver services within twelve months. The rule lists Current Need situations:</a:t>
            </a:r>
          </a:p>
          <a:p>
            <a:endParaRPr lang="en-US" smtClean="0"/>
          </a:p>
          <a:p>
            <a:r>
              <a:rPr lang="en-US" smtClean="0"/>
              <a:t>Your primary caregivers’ “declining or chronic physical or psychiatric condition” limits their ability to care for you, or there are not enough caregivers available for you, and this means you are likely to be at risk of substantial harm.</a:t>
            </a:r>
          </a:p>
          <a:p>
            <a:r>
              <a:rPr lang="en-US" smtClean="0"/>
              <a:t>You have an ongoing need for limited or intermittent supports for your behavioral, physical, or medical needs in order to help your current caregivers and to stay in your chosen home.</a:t>
            </a:r>
          </a:p>
          <a:p>
            <a:r>
              <a:rPr lang="en-US" smtClean="0"/>
              <a:t>You have an ongoing need for support for significant behavioral, physical, or medical needs.</a:t>
            </a:r>
          </a:p>
          <a:p>
            <a:r>
              <a:rPr lang="en-US" smtClean="0"/>
              <a:t>You are aging out of or being emancipated from Children’s Services.</a:t>
            </a:r>
          </a:p>
          <a:p>
            <a:r>
              <a:rPr lang="en-US" smtClean="0"/>
              <a:t>You need funding for adult day services or employment services.</a:t>
            </a:r>
          </a:p>
          <a:p>
            <a:r>
              <a:rPr lang="en-US" smtClean="0"/>
              <a:t>You are living in an ICF or nursing home and have a viable discharge plan.</a:t>
            </a:r>
          </a:p>
          <a:p>
            <a:endParaRPr lang="en-US" dirty="0"/>
          </a:p>
        </p:txBody>
      </p:sp>
    </p:spTree>
    <p:extLst>
      <p:ext uri="{BB962C8B-B14F-4D97-AF65-F5344CB8AC3E}">
        <p14:creationId xmlns:p14="http://schemas.microsoft.com/office/powerpoint/2010/main" val="2801477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Assessment outcomes</a:t>
            </a:r>
            <a:endParaRPr lang="en-US" dirty="0"/>
          </a:p>
        </p:txBody>
      </p:sp>
      <p:sp>
        <p:nvSpPr>
          <p:cNvPr id="3" name="Content Placeholder 2"/>
          <p:cNvSpPr>
            <a:spLocks noGrp="1"/>
          </p:cNvSpPr>
          <p:nvPr>
            <p:ph idx="1"/>
          </p:nvPr>
        </p:nvSpPr>
        <p:spPr/>
        <p:txBody>
          <a:bodyPr>
            <a:normAutofit fontScale="70000" lnSpcReduction="20000"/>
          </a:bodyPr>
          <a:lstStyle/>
          <a:p>
            <a:r>
              <a:rPr lang="en-US" smtClean="0"/>
              <a:t>If a person is assessed to have an “immediate need,” the county board must “take action to ensure the immediate need is met.”  This could mean enrollment in a waiver program or alternative services. The county board must also inform people found to have an immediate need about the option of receiving services in an ICF.</a:t>
            </a:r>
          </a:p>
          <a:p>
            <a:r>
              <a:rPr lang="en-US" smtClean="0"/>
              <a:t>If a person is assessed to have a “current need” that cannot be met by alternative services, the county board must place the person on a waiting list.</a:t>
            </a:r>
          </a:p>
          <a:p>
            <a:r>
              <a:rPr lang="en-US" smtClean="0"/>
              <a:t>If the county board determines non-waiver alternative services can meet one’s needs, these services must be actually available and must successfully meet the person’s needs.</a:t>
            </a:r>
          </a:p>
          <a:p>
            <a:r>
              <a:rPr lang="en-US" smtClean="0"/>
              <a:t>A person assessed to have neither an immediate or current need is not entitled to anything, not even placement on a waiting list.</a:t>
            </a:r>
            <a:endParaRPr lang="en-US" dirty="0"/>
          </a:p>
        </p:txBody>
      </p:sp>
    </p:spTree>
    <p:extLst>
      <p:ext uri="{BB962C8B-B14F-4D97-AF65-F5344CB8AC3E}">
        <p14:creationId xmlns:p14="http://schemas.microsoft.com/office/powerpoint/2010/main" val="152811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Due process rights</a:t>
            </a:r>
            <a:endParaRPr lang="en-US" dirty="0"/>
          </a:p>
        </p:txBody>
      </p:sp>
      <p:sp>
        <p:nvSpPr>
          <p:cNvPr id="3" name="Content Placeholder 2"/>
          <p:cNvSpPr>
            <a:spLocks noGrp="1"/>
          </p:cNvSpPr>
          <p:nvPr>
            <p:ph idx="1"/>
          </p:nvPr>
        </p:nvSpPr>
        <p:spPr/>
        <p:txBody>
          <a:bodyPr>
            <a:normAutofit fontScale="92500" lnSpcReduction="10000"/>
          </a:bodyPr>
          <a:lstStyle/>
          <a:p>
            <a:r>
              <a:rPr lang="en-US" smtClean="0"/>
              <a:t>County boards must provide due process rights upon completion of the waiting list assessment.</a:t>
            </a:r>
          </a:p>
          <a:p>
            <a:endParaRPr lang="en-US" smtClean="0"/>
          </a:p>
          <a:p>
            <a:r>
              <a:rPr lang="en-US" smtClean="0"/>
              <a:t>You may ask for a Medicaid state hearing for a number of reasons: (1) you disagree with the assessment of your needs; (2) you were not offered a waiver; (3) you were not offered the waiver you need; (4) you were not even placed on a waiting list for a waiver.  There may be other reasons.  Contact DRO for guidance!</a:t>
            </a:r>
            <a:endParaRPr lang="en-US" dirty="0"/>
          </a:p>
        </p:txBody>
      </p:sp>
    </p:spTree>
    <p:extLst>
      <p:ext uri="{BB962C8B-B14F-4D97-AF65-F5344CB8AC3E}">
        <p14:creationId xmlns:p14="http://schemas.microsoft.com/office/powerpoint/2010/main" val="3428268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Eligibility for our Services</a:t>
            </a:r>
            <a:endParaRPr lang="en-US" dirty="0"/>
          </a:p>
        </p:txBody>
      </p:sp>
      <p:sp>
        <p:nvSpPr>
          <p:cNvPr id="3" name="Content Placeholder 2"/>
          <p:cNvSpPr>
            <a:spLocks noGrp="1"/>
          </p:cNvSpPr>
          <p:nvPr>
            <p:ph idx="1"/>
          </p:nvPr>
        </p:nvSpPr>
        <p:spPr/>
        <p:txBody>
          <a:bodyPr/>
          <a:lstStyle/>
          <a:p>
            <a:r>
              <a:rPr lang="en-US" altLang="en-US" smtClean="0"/>
              <a:t>People with disabilities</a:t>
            </a:r>
          </a:p>
          <a:p>
            <a:r>
              <a:rPr lang="en-US" altLang="en-US" smtClean="0"/>
              <a:t>No income requirement</a:t>
            </a:r>
          </a:p>
          <a:p>
            <a:r>
              <a:rPr lang="en-US" altLang="en-US" smtClean="0"/>
              <a:t>Clients are not charged for services</a:t>
            </a:r>
          </a:p>
          <a:p>
            <a:r>
              <a:rPr lang="en-US" altLang="en-US" smtClean="0"/>
              <a:t>Contact our intake department to request help</a:t>
            </a:r>
          </a:p>
          <a:p>
            <a:endParaRPr lang="en-US" dirty="0"/>
          </a:p>
        </p:txBody>
      </p:sp>
    </p:spTree>
    <p:extLst>
      <p:ext uri="{BB962C8B-B14F-4D97-AF65-F5344CB8AC3E}">
        <p14:creationId xmlns:p14="http://schemas.microsoft.com/office/powerpoint/2010/main" val="4026761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dirty="0"/>
          </a:p>
        </p:txBody>
      </p:sp>
      <p:sp>
        <p:nvSpPr>
          <p:cNvPr id="7" name="Content Placeholder 6"/>
          <p:cNvSpPr>
            <a:spLocks noGrp="1"/>
          </p:cNvSpPr>
          <p:nvPr>
            <p:ph idx="1"/>
          </p:nvPr>
        </p:nvSpPr>
        <p:spPr/>
        <p:txBody>
          <a:bodyPr/>
          <a:lstStyle/>
          <a:p>
            <a:endParaRPr lang="en-US"/>
          </a:p>
        </p:txBody>
      </p:sp>
    </p:spTree>
    <p:extLst>
      <p:ext uri="{BB962C8B-B14F-4D97-AF65-F5344CB8AC3E}">
        <p14:creationId xmlns:p14="http://schemas.microsoft.com/office/powerpoint/2010/main" val="822096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Contact Information</a:t>
            </a:r>
            <a:endParaRPr lang="en-US" dirty="0"/>
          </a:p>
        </p:txBody>
      </p:sp>
      <p:sp>
        <p:nvSpPr>
          <p:cNvPr id="3" name="Content Placeholder 2"/>
          <p:cNvSpPr>
            <a:spLocks noGrp="1"/>
          </p:cNvSpPr>
          <p:nvPr>
            <p:ph idx="1"/>
          </p:nvPr>
        </p:nvSpPr>
        <p:spPr/>
        <p:txBody>
          <a:bodyPr/>
          <a:lstStyle/>
          <a:p>
            <a:r>
              <a:rPr lang="en-US" smtClean="0"/>
              <a:t>Disability Rights Ohio</a:t>
            </a:r>
          </a:p>
          <a:p>
            <a:r>
              <a:rPr lang="en-US" smtClean="0"/>
              <a:t>200 Civic Center Drive, Suite 300</a:t>
            </a:r>
          </a:p>
          <a:p>
            <a:r>
              <a:rPr lang="en-US" smtClean="0"/>
              <a:t>Columbus, Ohio 43215</a:t>
            </a:r>
          </a:p>
          <a:p>
            <a:r>
              <a:rPr lang="en-US" smtClean="0"/>
              <a:t>614-466-7264</a:t>
            </a:r>
          </a:p>
          <a:p>
            <a:r>
              <a:rPr lang="en-US" smtClean="0"/>
              <a:t>800-282-9181</a:t>
            </a:r>
          </a:p>
          <a:p>
            <a:r>
              <a:rPr lang="en-US" smtClean="0"/>
              <a:t>Disabilityrightsohio.org</a:t>
            </a:r>
          </a:p>
          <a:p>
            <a:endParaRPr lang="en-US" dirty="0"/>
          </a:p>
        </p:txBody>
      </p:sp>
    </p:spTree>
    <p:extLst>
      <p:ext uri="{BB962C8B-B14F-4D97-AF65-F5344CB8AC3E}">
        <p14:creationId xmlns:p14="http://schemas.microsoft.com/office/powerpoint/2010/main" val="465446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Today’s topics</a:t>
            </a:r>
            <a:endParaRPr lang="en-US" dirty="0"/>
          </a:p>
        </p:txBody>
      </p:sp>
      <p:sp>
        <p:nvSpPr>
          <p:cNvPr id="3" name="Content Placeholder 2"/>
          <p:cNvSpPr>
            <a:spLocks noGrp="1"/>
          </p:cNvSpPr>
          <p:nvPr>
            <p:ph idx="1"/>
          </p:nvPr>
        </p:nvSpPr>
        <p:spPr/>
        <p:txBody>
          <a:bodyPr/>
          <a:lstStyle/>
          <a:p>
            <a:r>
              <a:rPr lang="en-US" smtClean="0"/>
              <a:t>We will be talking today about services for children in the developmental disabilities system, including eligibility criteria, Medicaid waiver programs, and waiting lists for Medicaid waiver programs.</a:t>
            </a:r>
            <a:endParaRPr lang="en-US" dirty="0" smtClean="0"/>
          </a:p>
        </p:txBody>
      </p:sp>
    </p:spTree>
    <p:extLst>
      <p:ext uri="{BB962C8B-B14F-4D97-AF65-F5344CB8AC3E}">
        <p14:creationId xmlns:p14="http://schemas.microsoft.com/office/powerpoint/2010/main" val="3038202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Eligibility for Services through the County Board of DD</a:t>
            </a:r>
            <a:endParaRPr lang="en-US" dirty="0"/>
          </a:p>
        </p:txBody>
      </p:sp>
      <p:sp>
        <p:nvSpPr>
          <p:cNvPr id="3" name="Content Placeholder 2"/>
          <p:cNvSpPr>
            <a:spLocks noGrp="1"/>
          </p:cNvSpPr>
          <p:nvPr>
            <p:ph idx="1"/>
          </p:nvPr>
        </p:nvSpPr>
        <p:spPr/>
        <p:txBody>
          <a:bodyPr>
            <a:normAutofit lnSpcReduction="10000"/>
          </a:bodyPr>
          <a:lstStyle/>
          <a:p>
            <a:r>
              <a:rPr lang="en-US" smtClean="0"/>
              <a:t>Every county  in Ohio has a designated County Board of DD. </a:t>
            </a:r>
          </a:p>
          <a:p>
            <a:r>
              <a:rPr lang="en-US" smtClean="0"/>
              <a:t>County Board of DD services  are provided to eligible kids and adults  with developmental disabilities.</a:t>
            </a:r>
          </a:p>
          <a:p>
            <a:r>
              <a:rPr lang="en-US" smtClean="0"/>
              <a:t>To access services available for individuals with developmental disabilities, you must apply to the County Board of DD in the county where you live. </a:t>
            </a:r>
            <a:endParaRPr lang="en-US" dirty="0"/>
          </a:p>
        </p:txBody>
      </p:sp>
    </p:spTree>
    <p:extLst>
      <p:ext uri="{BB962C8B-B14F-4D97-AF65-F5344CB8AC3E}">
        <p14:creationId xmlns:p14="http://schemas.microsoft.com/office/powerpoint/2010/main" val="30120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kinds of Services can County Boards of DD provide? </a:t>
            </a:r>
            <a:endParaRPr lang="en-US" dirty="0"/>
          </a:p>
        </p:txBody>
      </p:sp>
      <p:sp>
        <p:nvSpPr>
          <p:cNvPr id="3" name="Content Placeholder 2"/>
          <p:cNvSpPr>
            <a:spLocks noGrp="1"/>
          </p:cNvSpPr>
          <p:nvPr>
            <p:ph idx="1"/>
          </p:nvPr>
        </p:nvSpPr>
        <p:spPr/>
        <p:txBody>
          <a:bodyPr>
            <a:normAutofit fontScale="92500" lnSpcReduction="20000"/>
          </a:bodyPr>
          <a:lstStyle/>
          <a:p>
            <a:r>
              <a:rPr lang="en-US" smtClean="0"/>
              <a:t>County boards of DD  provide assessments, service planning and coordination to adults and children with developmental disabilities</a:t>
            </a:r>
          </a:p>
          <a:p>
            <a:r>
              <a:rPr lang="en-US" smtClean="0"/>
              <a:t>They also provide oversight and assistance to the entities that provide services to people with developmental disabilities.</a:t>
            </a:r>
          </a:p>
          <a:p>
            <a:r>
              <a:rPr lang="en-US" smtClean="0"/>
              <a:t>Contact information for all the county boards in the State:  </a:t>
            </a:r>
          </a:p>
          <a:p>
            <a:r>
              <a:rPr lang="en-US" smtClean="0">
                <a:hlinkClick r:id="rId2"/>
              </a:rPr>
              <a:t>https://dodd.ohio.gov/wps/portal/gov/dodd/your-family/all-family-resources/4-find-your-county-board</a:t>
            </a:r>
            <a:r>
              <a:rPr lang="en-US" smtClean="0"/>
              <a:t> </a:t>
            </a:r>
            <a:endParaRPr lang="en-US" dirty="0"/>
          </a:p>
        </p:txBody>
      </p:sp>
    </p:spTree>
    <p:extLst>
      <p:ext uri="{BB962C8B-B14F-4D97-AF65-F5344CB8AC3E}">
        <p14:creationId xmlns:p14="http://schemas.microsoft.com/office/powerpoint/2010/main" val="661782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Who is eligible for DD services?  </a:t>
            </a:r>
            <a:endParaRPr lang="en-US" dirty="0"/>
          </a:p>
        </p:txBody>
      </p:sp>
      <p:sp>
        <p:nvSpPr>
          <p:cNvPr id="3" name="Content Placeholder 2"/>
          <p:cNvSpPr>
            <a:spLocks noGrp="1"/>
          </p:cNvSpPr>
          <p:nvPr>
            <p:ph idx="1"/>
          </p:nvPr>
        </p:nvSpPr>
        <p:spPr/>
        <p:txBody>
          <a:bodyPr/>
          <a:lstStyle/>
          <a:p>
            <a:r>
              <a:rPr lang="en-US" smtClean="0"/>
              <a:t>In order to be eligible for county board of DD services you must:</a:t>
            </a:r>
          </a:p>
          <a:p>
            <a:pPr lvl="1"/>
            <a:r>
              <a:rPr lang="en-US" smtClean="0"/>
              <a:t>Live in the county  where you are applying for services</a:t>
            </a:r>
          </a:p>
          <a:p>
            <a:pPr lvl="1"/>
            <a:r>
              <a:rPr lang="en-US" smtClean="0"/>
              <a:t>Have a qualifying developmental disability  (other than a sole diagnosis of mental illness)  </a:t>
            </a:r>
          </a:p>
          <a:p>
            <a:pPr lvl="1"/>
            <a:r>
              <a:rPr lang="en-US" smtClean="0"/>
              <a:t>The disability must  manifest before age 22 and must be likely to continue indefinitely.</a:t>
            </a:r>
            <a:endParaRPr lang="en-US" dirty="0" smtClean="0"/>
          </a:p>
        </p:txBody>
      </p:sp>
    </p:spTree>
    <p:extLst>
      <p:ext uri="{BB962C8B-B14F-4D97-AF65-F5344CB8AC3E}">
        <p14:creationId xmlns:p14="http://schemas.microsoft.com/office/powerpoint/2010/main" val="1842806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1284</TotalTime>
  <Words>2826</Words>
  <Application>Microsoft Office PowerPoint</Application>
  <PresentationFormat>On-screen Show (4:3)</PresentationFormat>
  <Paragraphs>265</Paragraphs>
  <Slides>40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Office Theme</vt:lpstr>
      <vt:lpstr>Accessing Developmental Disability Services</vt:lpstr>
      <vt:lpstr>Presenters</vt:lpstr>
      <vt:lpstr>Who We Are</vt:lpstr>
      <vt:lpstr>Eligibility for our Services</vt:lpstr>
      <vt:lpstr>Contact Information</vt:lpstr>
      <vt:lpstr>Today’s topics</vt:lpstr>
      <vt:lpstr>Eligibility for Services through the County Board of DD</vt:lpstr>
      <vt:lpstr>What kinds of Services can County Boards of DD provide? </vt:lpstr>
      <vt:lpstr>Who is eligible for DD services?  </vt:lpstr>
      <vt:lpstr>What is a Qualifying Developmental Disability? </vt:lpstr>
      <vt:lpstr>Developmental Disabilities</vt:lpstr>
      <vt:lpstr>Eligibility requirements </vt:lpstr>
      <vt:lpstr>Eligibility for young children</vt:lpstr>
      <vt:lpstr>3 to 5 year Olds</vt:lpstr>
      <vt:lpstr>Tools used by DODD to assess  Eligibility for DD services: age 6 to Adult:</vt:lpstr>
      <vt:lpstr>TIPS </vt:lpstr>
      <vt:lpstr>TIPS</vt:lpstr>
      <vt:lpstr>FEAST</vt:lpstr>
      <vt:lpstr>FEAST</vt:lpstr>
      <vt:lpstr>FEAST</vt:lpstr>
      <vt:lpstr>FEAST</vt:lpstr>
      <vt:lpstr>FEAST</vt:lpstr>
      <vt:lpstr>TIPS</vt:lpstr>
      <vt:lpstr>What if the county board determines my child is ineligible for DD services? </vt:lpstr>
      <vt:lpstr>Medicaid waiver programs</vt:lpstr>
      <vt:lpstr>Individual Options (IO) waiver: covered services</vt:lpstr>
      <vt:lpstr>IO waiver: ODDP and prior authorization</vt:lpstr>
      <vt:lpstr>Level One waiver: covered services</vt:lpstr>
      <vt:lpstr>Level One waiver</vt:lpstr>
      <vt:lpstr>SELF waiver</vt:lpstr>
      <vt:lpstr>SELF waiver</vt:lpstr>
      <vt:lpstr>SELF waiver: covered services</vt:lpstr>
      <vt:lpstr>Waiting list system for waiver programs</vt:lpstr>
      <vt:lpstr>Waiting list system</vt:lpstr>
      <vt:lpstr>Waiting list assessments</vt:lpstr>
      <vt:lpstr>Definition of immediate need</vt:lpstr>
      <vt:lpstr>Definition of current need</vt:lpstr>
      <vt:lpstr>Assessment outcomes</vt:lpstr>
      <vt:lpstr>Due process rights</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Brannan</dc:creator>
  <cp:lastModifiedBy>Alison McKay</cp:lastModifiedBy>
  <cp:revision>76</cp:revision>
  <dcterms:created xsi:type="dcterms:W3CDTF">2014-05-01T21:59:55Z</dcterms:created>
  <dcterms:modified xsi:type="dcterms:W3CDTF">2020-02-10T13:30:04Z</dcterms:modified>
</cp:coreProperties>
</file>